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77" r:id="rId3"/>
    <p:sldId id="328" r:id="rId4"/>
    <p:sldId id="329" r:id="rId5"/>
    <p:sldId id="330" r:id="rId6"/>
    <p:sldId id="331" r:id="rId7"/>
    <p:sldId id="332" r:id="rId8"/>
    <p:sldId id="333" r:id="rId9"/>
    <p:sldId id="294" r:id="rId10"/>
    <p:sldId id="334" r:id="rId11"/>
    <p:sldId id="2776" r:id="rId12"/>
    <p:sldId id="335" r:id="rId13"/>
    <p:sldId id="304" r:id="rId14"/>
    <p:sldId id="305" r:id="rId15"/>
    <p:sldId id="306" r:id="rId16"/>
    <p:sldId id="307" r:id="rId17"/>
    <p:sldId id="308" r:id="rId18"/>
    <p:sldId id="321" r:id="rId19"/>
    <p:sldId id="309" r:id="rId20"/>
    <p:sldId id="310" r:id="rId21"/>
    <p:sldId id="311" r:id="rId22"/>
    <p:sldId id="312" r:id="rId23"/>
    <p:sldId id="2779" r:id="rId24"/>
    <p:sldId id="313" r:id="rId25"/>
    <p:sldId id="336" r:id="rId26"/>
    <p:sldId id="314" r:id="rId27"/>
    <p:sldId id="340" r:id="rId28"/>
    <p:sldId id="337" r:id="rId29"/>
    <p:sldId id="339" r:id="rId30"/>
    <p:sldId id="338" r:id="rId31"/>
    <p:sldId id="342" r:id="rId32"/>
    <p:sldId id="341" r:id="rId33"/>
    <p:sldId id="299" r:id="rId34"/>
    <p:sldId id="315" r:id="rId35"/>
    <p:sldId id="316" r:id="rId36"/>
    <p:sldId id="324" r:id="rId37"/>
    <p:sldId id="594" r:id="rId38"/>
    <p:sldId id="611" r:id="rId39"/>
    <p:sldId id="2780" r:id="rId40"/>
    <p:sldId id="322" r:id="rId41"/>
    <p:sldId id="2778" r:id="rId42"/>
    <p:sldId id="2775" r:id="rId43"/>
    <p:sldId id="319" r:id="rId44"/>
    <p:sldId id="323" r:id="rId45"/>
    <p:sldId id="318" r:id="rId46"/>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9" autoAdjust="0"/>
    <p:restoredTop sz="73577" autoAdjust="0"/>
  </p:normalViewPr>
  <p:slideViewPr>
    <p:cSldViewPr snapToGrid="0">
      <p:cViewPr varScale="1">
        <p:scale>
          <a:sx n="80" d="100"/>
          <a:sy n="80" d="100"/>
        </p:scale>
        <p:origin x="14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099CD-9BF0-4469-B7A2-BE1236DED0DA}" type="doc">
      <dgm:prSet loTypeId="urn:microsoft.com/office/officeart/2009/3/layout/OpposingIdeas" loCatId="relationship" qsTypeId="urn:microsoft.com/office/officeart/2005/8/quickstyle/simple1" qsCatId="simple" csTypeId="urn:microsoft.com/office/officeart/2005/8/colors/accent0_1" csCatId="mainScheme" phldr="1"/>
      <dgm:spPr/>
      <dgm:t>
        <a:bodyPr/>
        <a:lstStyle/>
        <a:p>
          <a:endParaRPr lang="en-US"/>
        </a:p>
      </dgm:t>
    </dgm:pt>
    <dgm:pt modelId="{E3BF19D2-FB88-4BD6-BD60-F0BE9B5CF851}">
      <dgm:prSet phldrT="[Text]"/>
      <dgm:spPr/>
      <dgm:t>
        <a:bodyPr/>
        <a:lstStyle/>
        <a:p>
          <a:r>
            <a:rPr lang="en-US" dirty="0"/>
            <a:t>Enhanced Service Pathway </a:t>
          </a:r>
        </a:p>
      </dgm:t>
    </dgm:pt>
    <dgm:pt modelId="{C8867215-9747-4FB6-AD6D-E432DF4E5CD0}" type="parTrans" cxnId="{805ABA4E-7560-481A-B6D5-FBCDD6F4B7A8}">
      <dgm:prSet/>
      <dgm:spPr/>
      <dgm:t>
        <a:bodyPr/>
        <a:lstStyle/>
        <a:p>
          <a:endParaRPr lang="en-US"/>
        </a:p>
      </dgm:t>
    </dgm:pt>
    <dgm:pt modelId="{6FABAFC8-1555-487B-8F25-EEEEE8B8D92D}" type="sibTrans" cxnId="{805ABA4E-7560-481A-B6D5-FBCDD6F4B7A8}">
      <dgm:prSet/>
      <dgm:spPr/>
      <dgm:t>
        <a:bodyPr/>
        <a:lstStyle/>
        <a:p>
          <a:endParaRPr lang="en-US"/>
        </a:p>
      </dgm:t>
    </dgm:pt>
    <dgm:pt modelId="{354878AA-52C6-4F69-A33E-E51BAEDA5948}">
      <dgm:prSet phldrT="[Text]"/>
      <dgm:spPr/>
      <dgm:t>
        <a:bodyPr/>
        <a:lstStyle/>
        <a:p>
          <a:r>
            <a:rPr lang="en-US" dirty="0"/>
            <a:t>“Commodity” Pathway</a:t>
          </a:r>
        </a:p>
      </dgm:t>
    </dgm:pt>
    <dgm:pt modelId="{6BA40D17-12F1-4FFE-BF72-0D493A4421A8}" type="parTrans" cxnId="{D175C6AE-64D4-4971-8A34-BB9BD2B0A899}">
      <dgm:prSet/>
      <dgm:spPr/>
      <dgm:t>
        <a:bodyPr/>
        <a:lstStyle/>
        <a:p>
          <a:endParaRPr lang="en-US"/>
        </a:p>
      </dgm:t>
    </dgm:pt>
    <dgm:pt modelId="{41ED81A0-47F3-452D-B707-A812CEDF0F8A}" type="sibTrans" cxnId="{D175C6AE-64D4-4971-8A34-BB9BD2B0A899}">
      <dgm:prSet/>
      <dgm:spPr/>
      <dgm:t>
        <a:bodyPr/>
        <a:lstStyle/>
        <a:p>
          <a:endParaRPr lang="en-US"/>
        </a:p>
      </dgm:t>
    </dgm:pt>
    <dgm:pt modelId="{5ED6B19E-298B-483D-AC71-F69DEB6731F0}">
      <dgm:prSet phldrT="[Text]"/>
      <dgm:spPr/>
      <dgm:t>
        <a:bodyPr/>
        <a:lstStyle/>
        <a:p>
          <a:r>
            <a:rPr lang="en-US" b="1" dirty="0">
              <a:solidFill>
                <a:schemeClr val="tx1"/>
              </a:solidFill>
            </a:rPr>
            <a:t>Quicker, cheaper, standard approach, less patient-focused</a:t>
          </a:r>
          <a:endParaRPr lang="en-US" dirty="0">
            <a:solidFill>
              <a:schemeClr val="tx1"/>
            </a:solidFill>
          </a:endParaRPr>
        </a:p>
      </dgm:t>
    </dgm:pt>
    <dgm:pt modelId="{23E30A95-4A08-4B6E-A866-90B742F10333}" type="parTrans" cxnId="{8DE815E8-9B9B-4D53-89AA-D7453625FB97}">
      <dgm:prSet/>
      <dgm:spPr/>
      <dgm:t>
        <a:bodyPr/>
        <a:lstStyle/>
        <a:p>
          <a:endParaRPr lang="en-US"/>
        </a:p>
      </dgm:t>
    </dgm:pt>
    <dgm:pt modelId="{3C0C301D-BB60-4FB2-880A-EE4BAAFDFFC5}" type="sibTrans" cxnId="{8DE815E8-9B9B-4D53-89AA-D7453625FB97}">
      <dgm:prSet/>
      <dgm:spPr/>
      <dgm:t>
        <a:bodyPr/>
        <a:lstStyle/>
        <a:p>
          <a:endParaRPr lang="en-US"/>
        </a:p>
      </dgm:t>
    </dgm:pt>
    <dgm:pt modelId="{987F51AB-597A-459D-BAAA-4137120CEAC3}">
      <dgm:prSet phldrT="[Text]"/>
      <dgm:spPr/>
      <dgm:t>
        <a:bodyPr/>
        <a:lstStyle/>
        <a:p>
          <a:r>
            <a:rPr lang="en-US" b="1" dirty="0">
              <a:solidFill>
                <a:schemeClr val="tx1"/>
              </a:solidFill>
            </a:rPr>
            <a:t>Patient Alignment: </a:t>
          </a:r>
          <a:endParaRPr lang="en-US" dirty="0">
            <a:solidFill>
              <a:schemeClr val="tx1"/>
            </a:solidFill>
          </a:endParaRPr>
        </a:p>
      </dgm:t>
    </dgm:pt>
    <dgm:pt modelId="{F5602399-38F5-49EB-9090-496EA40B8A5A}" type="parTrans" cxnId="{5260727A-4BD7-4691-BA27-D8277BBD4173}">
      <dgm:prSet/>
      <dgm:spPr/>
      <dgm:t>
        <a:bodyPr/>
        <a:lstStyle/>
        <a:p>
          <a:endParaRPr lang="en-US"/>
        </a:p>
      </dgm:t>
    </dgm:pt>
    <dgm:pt modelId="{954D7798-CE2C-4381-8ACA-8CFE3BBBB5ED}" type="sibTrans" cxnId="{5260727A-4BD7-4691-BA27-D8277BBD4173}">
      <dgm:prSet/>
      <dgm:spPr/>
      <dgm:t>
        <a:bodyPr/>
        <a:lstStyle/>
        <a:p>
          <a:endParaRPr lang="en-US"/>
        </a:p>
      </dgm:t>
    </dgm:pt>
    <dgm:pt modelId="{5E5590B3-B77B-4693-8432-3707A0DD1E46}">
      <dgm:prSet/>
      <dgm:spPr/>
      <dgm:t>
        <a:bodyPr/>
        <a:lstStyle/>
        <a:p>
          <a:r>
            <a:rPr lang="en-US" b="1">
              <a:solidFill>
                <a:schemeClr val="tx1"/>
              </a:solidFill>
            </a:rPr>
            <a:t>As needed users</a:t>
          </a:r>
          <a:endParaRPr lang="en-US" b="1" dirty="0">
            <a:solidFill>
              <a:schemeClr val="tx1"/>
            </a:solidFill>
          </a:endParaRPr>
        </a:p>
      </dgm:t>
    </dgm:pt>
    <dgm:pt modelId="{5BD9141F-FD30-43BF-A5DC-27015F677626}" type="parTrans" cxnId="{EF9B0AED-DA0D-4396-9103-2AF4E26251FE}">
      <dgm:prSet/>
      <dgm:spPr/>
      <dgm:t>
        <a:bodyPr/>
        <a:lstStyle/>
        <a:p>
          <a:endParaRPr lang="en-US"/>
        </a:p>
      </dgm:t>
    </dgm:pt>
    <dgm:pt modelId="{5E4059EC-A9E7-44A3-94D4-C4E2550823AA}" type="sibTrans" cxnId="{EF9B0AED-DA0D-4396-9103-2AF4E26251FE}">
      <dgm:prSet/>
      <dgm:spPr/>
      <dgm:t>
        <a:bodyPr/>
        <a:lstStyle/>
        <a:p>
          <a:endParaRPr lang="en-US"/>
        </a:p>
      </dgm:t>
    </dgm:pt>
    <dgm:pt modelId="{7CE8A42B-56B9-4F8A-BA72-FD10B8C64D41}">
      <dgm:prSet/>
      <dgm:spPr/>
      <dgm:t>
        <a:bodyPr/>
        <a:lstStyle/>
        <a:p>
          <a:r>
            <a:rPr lang="en-US" b="1">
              <a:solidFill>
                <a:schemeClr val="tx1"/>
              </a:solidFill>
            </a:rPr>
            <a:t>Less Risk </a:t>
          </a:r>
          <a:endParaRPr lang="en-US" b="1" dirty="0">
            <a:solidFill>
              <a:schemeClr val="tx1"/>
            </a:solidFill>
          </a:endParaRPr>
        </a:p>
      </dgm:t>
    </dgm:pt>
    <dgm:pt modelId="{A74020C9-67CF-4F20-979A-522C12171849}" type="parTrans" cxnId="{00F37640-04CE-41D4-8B7D-4148DEC64E77}">
      <dgm:prSet/>
      <dgm:spPr/>
      <dgm:t>
        <a:bodyPr/>
        <a:lstStyle/>
        <a:p>
          <a:endParaRPr lang="en-US"/>
        </a:p>
      </dgm:t>
    </dgm:pt>
    <dgm:pt modelId="{BEC414C2-DDC1-4822-AB4B-2C7D7F6E3C1D}" type="sibTrans" cxnId="{00F37640-04CE-41D4-8B7D-4148DEC64E77}">
      <dgm:prSet/>
      <dgm:spPr/>
      <dgm:t>
        <a:bodyPr/>
        <a:lstStyle/>
        <a:p>
          <a:endParaRPr lang="en-US"/>
        </a:p>
      </dgm:t>
    </dgm:pt>
    <dgm:pt modelId="{152F2F47-AE7A-41AB-BD1F-DFF9BADAE4CD}">
      <dgm:prSet/>
      <dgm:spPr/>
      <dgm:t>
        <a:bodyPr/>
        <a:lstStyle/>
        <a:p>
          <a:r>
            <a:rPr lang="en-US" b="1" dirty="0">
              <a:solidFill>
                <a:schemeClr val="tx1"/>
              </a:solidFill>
            </a:rPr>
            <a:t>Lower Utilizers </a:t>
          </a:r>
        </a:p>
      </dgm:t>
    </dgm:pt>
    <dgm:pt modelId="{2D69171A-4C0D-44C8-8CFD-89257B824EDB}" type="parTrans" cxnId="{4E3ADC24-E1B5-4B7B-8E3B-705EA2187ED7}">
      <dgm:prSet/>
      <dgm:spPr/>
      <dgm:t>
        <a:bodyPr/>
        <a:lstStyle/>
        <a:p>
          <a:endParaRPr lang="en-US"/>
        </a:p>
      </dgm:t>
    </dgm:pt>
    <dgm:pt modelId="{D08413BD-7084-43C9-B04F-8859FEC82915}" type="sibTrans" cxnId="{4E3ADC24-E1B5-4B7B-8E3B-705EA2187ED7}">
      <dgm:prSet/>
      <dgm:spPr/>
      <dgm:t>
        <a:bodyPr/>
        <a:lstStyle/>
        <a:p>
          <a:endParaRPr lang="en-US"/>
        </a:p>
      </dgm:t>
    </dgm:pt>
    <dgm:pt modelId="{1BC74EB7-8CF1-484C-A8C3-217962A3FE11}">
      <dgm:prSet phldrT="[Text]"/>
      <dgm:spPr/>
      <dgm:t>
        <a:bodyPr/>
        <a:lstStyle/>
        <a:p>
          <a:r>
            <a:rPr lang="en-US" b="1" dirty="0">
              <a:solidFill>
                <a:schemeClr val="tx1"/>
              </a:solidFill>
            </a:rPr>
            <a:t>Convenient, cost effective, customized approach, patient-focused care</a:t>
          </a:r>
          <a:endParaRPr lang="en-US" dirty="0">
            <a:solidFill>
              <a:schemeClr val="tx1"/>
            </a:solidFill>
          </a:endParaRPr>
        </a:p>
      </dgm:t>
    </dgm:pt>
    <dgm:pt modelId="{9DEDC0DD-D4C7-48C5-9D10-A2CD9DA7C28E}" type="parTrans" cxnId="{B6597F31-AAC9-4826-ADC9-9469CA3D0F53}">
      <dgm:prSet/>
      <dgm:spPr/>
      <dgm:t>
        <a:bodyPr/>
        <a:lstStyle/>
        <a:p>
          <a:endParaRPr lang="en-US"/>
        </a:p>
      </dgm:t>
    </dgm:pt>
    <dgm:pt modelId="{D5224D43-A732-4EC3-B564-E12ACE4D5988}" type="sibTrans" cxnId="{B6597F31-AAC9-4826-ADC9-9469CA3D0F53}">
      <dgm:prSet/>
      <dgm:spPr/>
      <dgm:t>
        <a:bodyPr/>
        <a:lstStyle/>
        <a:p>
          <a:endParaRPr lang="en-US"/>
        </a:p>
      </dgm:t>
    </dgm:pt>
    <dgm:pt modelId="{E4CC9075-485D-45C3-93F7-3F942ECA7282}">
      <dgm:prSet phldrT="[Text]"/>
      <dgm:spPr/>
      <dgm:t>
        <a:bodyPr/>
        <a:lstStyle/>
        <a:p>
          <a:r>
            <a:rPr lang="en-US" b="1" dirty="0">
              <a:solidFill>
                <a:schemeClr val="tx1"/>
              </a:solidFill>
            </a:rPr>
            <a:t>Patient Alignment: </a:t>
          </a:r>
          <a:endParaRPr lang="en-US" dirty="0">
            <a:solidFill>
              <a:schemeClr val="tx1"/>
            </a:solidFill>
          </a:endParaRPr>
        </a:p>
      </dgm:t>
    </dgm:pt>
    <dgm:pt modelId="{863D6C31-0764-4E49-AF15-96BE20ABF623}" type="parTrans" cxnId="{6A4D1C47-32A1-4CF0-9FEC-D31AD49472E4}">
      <dgm:prSet/>
      <dgm:spPr/>
      <dgm:t>
        <a:bodyPr/>
        <a:lstStyle/>
        <a:p>
          <a:endParaRPr lang="en-US"/>
        </a:p>
      </dgm:t>
    </dgm:pt>
    <dgm:pt modelId="{45C12C4F-23B3-4E5D-A360-6AB641C49F4C}" type="sibTrans" cxnId="{6A4D1C47-32A1-4CF0-9FEC-D31AD49472E4}">
      <dgm:prSet/>
      <dgm:spPr/>
      <dgm:t>
        <a:bodyPr/>
        <a:lstStyle/>
        <a:p>
          <a:endParaRPr lang="en-US"/>
        </a:p>
      </dgm:t>
    </dgm:pt>
    <dgm:pt modelId="{6DD14986-596D-47B7-AEB2-6A7974F25496}">
      <dgm:prSet/>
      <dgm:spPr/>
      <dgm:t>
        <a:bodyPr/>
        <a:lstStyle/>
        <a:p>
          <a:r>
            <a:rPr lang="en-US" b="1">
              <a:solidFill>
                <a:schemeClr val="tx1"/>
              </a:solidFill>
            </a:rPr>
            <a:t>Frequent users</a:t>
          </a:r>
          <a:endParaRPr lang="en-US" b="1" dirty="0">
            <a:solidFill>
              <a:schemeClr val="tx1"/>
            </a:solidFill>
          </a:endParaRPr>
        </a:p>
      </dgm:t>
    </dgm:pt>
    <dgm:pt modelId="{3FC4569A-4093-4EC4-A916-5A0D8F7F051B}" type="parTrans" cxnId="{5138F158-4CBB-4D17-B7DD-C48DAA0B6DA9}">
      <dgm:prSet/>
      <dgm:spPr/>
      <dgm:t>
        <a:bodyPr/>
        <a:lstStyle/>
        <a:p>
          <a:endParaRPr lang="en-US"/>
        </a:p>
      </dgm:t>
    </dgm:pt>
    <dgm:pt modelId="{1FE01B48-3A15-42CA-A919-E15736925108}" type="sibTrans" cxnId="{5138F158-4CBB-4D17-B7DD-C48DAA0B6DA9}">
      <dgm:prSet/>
      <dgm:spPr/>
      <dgm:t>
        <a:bodyPr/>
        <a:lstStyle/>
        <a:p>
          <a:endParaRPr lang="en-US"/>
        </a:p>
      </dgm:t>
    </dgm:pt>
    <dgm:pt modelId="{1E00D7F0-B483-4D92-9AD0-6E649FD346E3}">
      <dgm:prSet/>
      <dgm:spPr/>
      <dgm:t>
        <a:bodyPr/>
        <a:lstStyle/>
        <a:p>
          <a:r>
            <a:rPr lang="en-US" b="1">
              <a:solidFill>
                <a:schemeClr val="tx1"/>
              </a:solidFill>
            </a:rPr>
            <a:t>High ‘Risk’ </a:t>
          </a:r>
          <a:endParaRPr lang="en-US" b="1" dirty="0">
            <a:solidFill>
              <a:schemeClr val="tx1"/>
            </a:solidFill>
          </a:endParaRPr>
        </a:p>
      </dgm:t>
    </dgm:pt>
    <dgm:pt modelId="{AFBE3DE3-6B85-4B08-B0A5-1BFEB7325FED}" type="parTrans" cxnId="{7F7CD34F-91CF-4E45-9B6F-5F70E4BDA25B}">
      <dgm:prSet/>
      <dgm:spPr/>
      <dgm:t>
        <a:bodyPr/>
        <a:lstStyle/>
        <a:p>
          <a:endParaRPr lang="en-US"/>
        </a:p>
      </dgm:t>
    </dgm:pt>
    <dgm:pt modelId="{EFAE11C3-B31A-44C9-AAC0-B9B4E6CD00A0}" type="sibTrans" cxnId="{7F7CD34F-91CF-4E45-9B6F-5F70E4BDA25B}">
      <dgm:prSet/>
      <dgm:spPr/>
      <dgm:t>
        <a:bodyPr/>
        <a:lstStyle/>
        <a:p>
          <a:endParaRPr lang="en-US"/>
        </a:p>
      </dgm:t>
    </dgm:pt>
    <dgm:pt modelId="{1F3D7514-7811-42C5-89F2-45A062507449}">
      <dgm:prSet/>
      <dgm:spPr/>
      <dgm:t>
        <a:bodyPr/>
        <a:lstStyle/>
        <a:p>
          <a:r>
            <a:rPr lang="en-US" b="1" dirty="0">
              <a:solidFill>
                <a:schemeClr val="tx1"/>
              </a:solidFill>
            </a:rPr>
            <a:t>High Utilizers </a:t>
          </a:r>
        </a:p>
      </dgm:t>
    </dgm:pt>
    <dgm:pt modelId="{BEBAE8A0-C4AB-468B-91B3-7B3A1C4EB397}" type="parTrans" cxnId="{D11874B7-030F-4857-9B12-C28A5B9DF10A}">
      <dgm:prSet/>
      <dgm:spPr/>
      <dgm:t>
        <a:bodyPr/>
        <a:lstStyle/>
        <a:p>
          <a:endParaRPr lang="en-US"/>
        </a:p>
      </dgm:t>
    </dgm:pt>
    <dgm:pt modelId="{0C954A47-8647-4542-B565-107E4831E646}" type="sibTrans" cxnId="{D11874B7-030F-4857-9B12-C28A5B9DF10A}">
      <dgm:prSet/>
      <dgm:spPr/>
      <dgm:t>
        <a:bodyPr/>
        <a:lstStyle/>
        <a:p>
          <a:endParaRPr lang="en-US"/>
        </a:p>
      </dgm:t>
    </dgm:pt>
    <dgm:pt modelId="{FBC163BA-1D7B-4D0A-8789-140D31FA4EF5}" type="pres">
      <dgm:prSet presAssocID="{27D099CD-9BF0-4469-B7A2-BE1236DED0DA}" presName="Name0" presStyleCnt="0">
        <dgm:presLayoutVars>
          <dgm:chMax val="2"/>
          <dgm:dir/>
          <dgm:animOne val="branch"/>
          <dgm:animLvl val="lvl"/>
          <dgm:resizeHandles val="exact"/>
        </dgm:presLayoutVars>
      </dgm:prSet>
      <dgm:spPr/>
    </dgm:pt>
    <dgm:pt modelId="{8487F05A-ECB9-4773-930A-8BBA0659B9E5}" type="pres">
      <dgm:prSet presAssocID="{27D099CD-9BF0-4469-B7A2-BE1236DED0DA}" presName="Background" presStyleLbl="node1" presStyleIdx="0" presStyleCnt="1"/>
      <dgm:spPr/>
    </dgm:pt>
    <dgm:pt modelId="{18AA0ADB-295F-4C2C-BB95-BF975C1AA0B0}" type="pres">
      <dgm:prSet presAssocID="{27D099CD-9BF0-4469-B7A2-BE1236DED0DA}" presName="Divider" presStyleLbl="callout" presStyleIdx="0" presStyleCnt="1"/>
      <dgm:spPr/>
    </dgm:pt>
    <dgm:pt modelId="{4C2F8E1A-668C-4EA5-B9F5-EAE139409064}" type="pres">
      <dgm:prSet presAssocID="{27D099CD-9BF0-4469-B7A2-BE1236DED0DA}" presName="ChildText1" presStyleLbl="revTx" presStyleIdx="0" presStyleCnt="0">
        <dgm:presLayoutVars>
          <dgm:chMax val="0"/>
          <dgm:chPref val="0"/>
          <dgm:bulletEnabled val="1"/>
        </dgm:presLayoutVars>
      </dgm:prSet>
      <dgm:spPr/>
    </dgm:pt>
    <dgm:pt modelId="{3CEE5188-3D9C-4205-BE26-810F71DE9067}" type="pres">
      <dgm:prSet presAssocID="{27D099CD-9BF0-4469-B7A2-BE1236DED0DA}" presName="ChildText2" presStyleLbl="revTx" presStyleIdx="0" presStyleCnt="0">
        <dgm:presLayoutVars>
          <dgm:chMax val="0"/>
          <dgm:chPref val="0"/>
          <dgm:bulletEnabled val="1"/>
        </dgm:presLayoutVars>
      </dgm:prSet>
      <dgm:spPr/>
    </dgm:pt>
    <dgm:pt modelId="{D8390FE5-0153-43E8-8CE0-78314FA80002}" type="pres">
      <dgm:prSet presAssocID="{27D099CD-9BF0-4469-B7A2-BE1236DED0DA}" presName="ParentText1" presStyleLbl="revTx" presStyleIdx="0" presStyleCnt="0">
        <dgm:presLayoutVars>
          <dgm:chMax val="1"/>
          <dgm:chPref val="1"/>
        </dgm:presLayoutVars>
      </dgm:prSet>
      <dgm:spPr/>
    </dgm:pt>
    <dgm:pt modelId="{0765DA54-8FE1-45BE-A8A6-846981EF3A75}" type="pres">
      <dgm:prSet presAssocID="{27D099CD-9BF0-4469-B7A2-BE1236DED0DA}" presName="ParentShape1" presStyleLbl="alignImgPlace1" presStyleIdx="0" presStyleCnt="2">
        <dgm:presLayoutVars/>
      </dgm:prSet>
      <dgm:spPr/>
    </dgm:pt>
    <dgm:pt modelId="{3E74D09E-EA16-4DFC-88BD-44CC0A622E16}" type="pres">
      <dgm:prSet presAssocID="{27D099CD-9BF0-4469-B7A2-BE1236DED0DA}" presName="ParentText2" presStyleLbl="revTx" presStyleIdx="0" presStyleCnt="0">
        <dgm:presLayoutVars>
          <dgm:chMax val="1"/>
          <dgm:chPref val="1"/>
        </dgm:presLayoutVars>
      </dgm:prSet>
      <dgm:spPr/>
    </dgm:pt>
    <dgm:pt modelId="{F2638E4C-173C-469B-96E3-456D422EE42D}" type="pres">
      <dgm:prSet presAssocID="{27D099CD-9BF0-4469-B7A2-BE1236DED0DA}" presName="ParentShape2" presStyleLbl="alignImgPlace1" presStyleIdx="1" presStyleCnt="2">
        <dgm:presLayoutVars/>
      </dgm:prSet>
      <dgm:spPr/>
    </dgm:pt>
  </dgm:ptLst>
  <dgm:cxnLst>
    <dgm:cxn modelId="{F44C5414-6BB4-4C44-8F6A-3B18C85D9C1C}" type="presOf" srcId="{E3BF19D2-FB88-4BD6-BD60-F0BE9B5CF851}" destId="{0765DA54-8FE1-45BE-A8A6-846981EF3A75}" srcOrd="1" destOrd="0" presId="urn:microsoft.com/office/officeart/2009/3/layout/OpposingIdeas"/>
    <dgm:cxn modelId="{4E3ADC24-E1B5-4B7B-8E3B-705EA2187ED7}" srcId="{987F51AB-597A-459D-BAAA-4137120CEAC3}" destId="{152F2F47-AE7A-41AB-BD1F-DFF9BADAE4CD}" srcOrd="2" destOrd="0" parTransId="{2D69171A-4C0D-44C8-8CFD-89257B824EDB}" sibTransId="{D08413BD-7084-43C9-B04F-8859FEC82915}"/>
    <dgm:cxn modelId="{B6597F31-AAC9-4826-ADC9-9469CA3D0F53}" srcId="{E3BF19D2-FB88-4BD6-BD60-F0BE9B5CF851}" destId="{1BC74EB7-8CF1-484C-A8C3-217962A3FE11}" srcOrd="0" destOrd="0" parTransId="{9DEDC0DD-D4C7-48C5-9D10-A2CD9DA7C28E}" sibTransId="{D5224D43-A732-4EC3-B564-E12ACE4D5988}"/>
    <dgm:cxn modelId="{00F37640-04CE-41D4-8B7D-4148DEC64E77}" srcId="{987F51AB-597A-459D-BAAA-4137120CEAC3}" destId="{7CE8A42B-56B9-4F8A-BA72-FD10B8C64D41}" srcOrd="1" destOrd="0" parTransId="{A74020C9-67CF-4F20-979A-522C12171849}" sibTransId="{BEC414C2-DDC1-4822-AB4B-2C7D7F6E3C1D}"/>
    <dgm:cxn modelId="{78139061-A572-4298-82D4-C8ED8C3EF44D}" type="presOf" srcId="{27D099CD-9BF0-4469-B7A2-BE1236DED0DA}" destId="{FBC163BA-1D7B-4D0A-8789-140D31FA4EF5}" srcOrd="0" destOrd="0" presId="urn:microsoft.com/office/officeart/2009/3/layout/OpposingIdeas"/>
    <dgm:cxn modelId="{6A4D1C47-32A1-4CF0-9FEC-D31AD49472E4}" srcId="{E3BF19D2-FB88-4BD6-BD60-F0BE9B5CF851}" destId="{E4CC9075-485D-45C3-93F7-3F942ECA7282}" srcOrd="1" destOrd="0" parTransId="{863D6C31-0764-4E49-AF15-96BE20ABF623}" sibTransId="{45C12C4F-23B3-4E5D-A360-6AB641C49F4C}"/>
    <dgm:cxn modelId="{48E90D68-18E4-4E84-AABE-5B035824BEED}" type="presOf" srcId="{1E00D7F0-B483-4D92-9AD0-6E649FD346E3}" destId="{4C2F8E1A-668C-4EA5-B9F5-EAE139409064}" srcOrd="0" destOrd="3" presId="urn:microsoft.com/office/officeart/2009/3/layout/OpposingIdeas"/>
    <dgm:cxn modelId="{6E34896A-E656-4D0B-B856-C3DD3AD4C27C}" type="presOf" srcId="{6DD14986-596D-47B7-AEB2-6A7974F25496}" destId="{4C2F8E1A-668C-4EA5-B9F5-EAE139409064}" srcOrd="0" destOrd="2" presId="urn:microsoft.com/office/officeart/2009/3/layout/OpposingIdeas"/>
    <dgm:cxn modelId="{805ABA4E-7560-481A-B6D5-FBCDD6F4B7A8}" srcId="{27D099CD-9BF0-4469-B7A2-BE1236DED0DA}" destId="{E3BF19D2-FB88-4BD6-BD60-F0BE9B5CF851}" srcOrd="0" destOrd="0" parTransId="{C8867215-9747-4FB6-AD6D-E432DF4E5CD0}" sibTransId="{6FABAFC8-1555-487B-8F25-EEEEE8B8D92D}"/>
    <dgm:cxn modelId="{7F7CD34F-91CF-4E45-9B6F-5F70E4BDA25B}" srcId="{E4CC9075-485D-45C3-93F7-3F942ECA7282}" destId="{1E00D7F0-B483-4D92-9AD0-6E649FD346E3}" srcOrd="1" destOrd="0" parTransId="{AFBE3DE3-6B85-4B08-B0A5-1BFEB7325FED}" sibTransId="{EFAE11C3-B31A-44C9-AAC0-B9B4E6CD00A0}"/>
    <dgm:cxn modelId="{D6A8A251-9275-4E50-BA8D-CDFC2AE9AD60}" type="presOf" srcId="{987F51AB-597A-459D-BAAA-4137120CEAC3}" destId="{3CEE5188-3D9C-4205-BE26-810F71DE9067}" srcOrd="0" destOrd="1" presId="urn:microsoft.com/office/officeart/2009/3/layout/OpposingIdeas"/>
    <dgm:cxn modelId="{A26CF352-D3AE-4DF2-B47B-23745CEE3C2F}" type="presOf" srcId="{E4CC9075-485D-45C3-93F7-3F942ECA7282}" destId="{4C2F8E1A-668C-4EA5-B9F5-EAE139409064}" srcOrd="0" destOrd="1" presId="urn:microsoft.com/office/officeart/2009/3/layout/OpposingIdeas"/>
    <dgm:cxn modelId="{5138F158-4CBB-4D17-B7DD-C48DAA0B6DA9}" srcId="{E4CC9075-485D-45C3-93F7-3F942ECA7282}" destId="{6DD14986-596D-47B7-AEB2-6A7974F25496}" srcOrd="0" destOrd="0" parTransId="{3FC4569A-4093-4EC4-A916-5A0D8F7F051B}" sibTransId="{1FE01B48-3A15-42CA-A919-E15736925108}"/>
    <dgm:cxn modelId="{7E144479-9C75-467B-A17B-8893696FCD53}" type="presOf" srcId="{354878AA-52C6-4F69-A33E-E51BAEDA5948}" destId="{3E74D09E-EA16-4DFC-88BD-44CC0A622E16}" srcOrd="0" destOrd="0" presId="urn:microsoft.com/office/officeart/2009/3/layout/OpposingIdeas"/>
    <dgm:cxn modelId="{093E7079-62F8-4A20-A7FF-9E3A5A87D00A}" type="presOf" srcId="{5E5590B3-B77B-4693-8432-3707A0DD1E46}" destId="{3CEE5188-3D9C-4205-BE26-810F71DE9067}" srcOrd="0" destOrd="2" presId="urn:microsoft.com/office/officeart/2009/3/layout/OpposingIdeas"/>
    <dgm:cxn modelId="{5260727A-4BD7-4691-BA27-D8277BBD4173}" srcId="{354878AA-52C6-4F69-A33E-E51BAEDA5948}" destId="{987F51AB-597A-459D-BAAA-4137120CEAC3}" srcOrd="1" destOrd="0" parTransId="{F5602399-38F5-49EB-9090-496EA40B8A5A}" sibTransId="{954D7798-CE2C-4381-8ACA-8CFE3BBBB5ED}"/>
    <dgm:cxn modelId="{15C70790-0E3E-43D7-91CA-305E69E61A08}" type="presOf" srcId="{1F3D7514-7811-42C5-89F2-45A062507449}" destId="{4C2F8E1A-668C-4EA5-B9F5-EAE139409064}" srcOrd="0" destOrd="4" presId="urn:microsoft.com/office/officeart/2009/3/layout/OpposingIdeas"/>
    <dgm:cxn modelId="{BB61D9A4-E8DB-4C81-A57C-2B62F453EF07}" type="presOf" srcId="{354878AA-52C6-4F69-A33E-E51BAEDA5948}" destId="{F2638E4C-173C-469B-96E3-456D422EE42D}" srcOrd="1" destOrd="0" presId="urn:microsoft.com/office/officeart/2009/3/layout/OpposingIdeas"/>
    <dgm:cxn modelId="{D175C6AE-64D4-4971-8A34-BB9BD2B0A899}" srcId="{27D099CD-9BF0-4469-B7A2-BE1236DED0DA}" destId="{354878AA-52C6-4F69-A33E-E51BAEDA5948}" srcOrd="1" destOrd="0" parTransId="{6BA40D17-12F1-4FFE-BF72-0D493A4421A8}" sibTransId="{41ED81A0-47F3-452D-B707-A812CEDF0F8A}"/>
    <dgm:cxn modelId="{A2424AB3-71BD-4CCF-9B85-29D99285D912}" type="presOf" srcId="{E3BF19D2-FB88-4BD6-BD60-F0BE9B5CF851}" destId="{D8390FE5-0153-43E8-8CE0-78314FA80002}" srcOrd="0" destOrd="0" presId="urn:microsoft.com/office/officeart/2009/3/layout/OpposingIdeas"/>
    <dgm:cxn modelId="{D11874B7-030F-4857-9B12-C28A5B9DF10A}" srcId="{E4CC9075-485D-45C3-93F7-3F942ECA7282}" destId="{1F3D7514-7811-42C5-89F2-45A062507449}" srcOrd="2" destOrd="0" parTransId="{BEBAE8A0-C4AB-468B-91B3-7B3A1C4EB397}" sibTransId="{0C954A47-8647-4542-B565-107E4831E646}"/>
    <dgm:cxn modelId="{CBC92EBD-420C-4A7B-A6BB-7B8CACDFF752}" type="presOf" srcId="{152F2F47-AE7A-41AB-BD1F-DFF9BADAE4CD}" destId="{3CEE5188-3D9C-4205-BE26-810F71DE9067}" srcOrd="0" destOrd="4" presId="urn:microsoft.com/office/officeart/2009/3/layout/OpposingIdeas"/>
    <dgm:cxn modelId="{789AB2BD-AE8D-49D8-9B5B-B6EEF0EC3B35}" type="presOf" srcId="{1BC74EB7-8CF1-484C-A8C3-217962A3FE11}" destId="{4C2F8E1A-668C-4EA5-B9F5-EAE139409064}" srcOrd="0" destOrd="0" presId="urn:microsoft.com/office/officeart/2009/3/layout/OpposingIdeas"/>
    <dgm:cxn modelId="{D5606FE3-5A63-4243-8861-66855BCA5EB6}" type="presOf" srcId="{7CE8A42B-56B9-4F8A-BA72-FD10B8C64D41}" destId="{3CEE5188-3D9C-4205-BE26-810F71DE9067}" srcOrd="0" destOrd="3" presId="urn:microsoft.com/office/officeart/2009/3/layout/OpposingIdeas"/>
    <dgm:cxn modelId="{8DE815E8-9B9B-4D53-89AA-D7453625FB97}" srcId="{354878AA-52C6-4F69-A33E-E51BAEDA5948}" destId="{5ED6B19E-298B-483D-AC71-F69DEB6731F0}" srcOrd="0" destOrd="0" parTransId="{23E30A95-4A08-4B6E-A866-90B742F10333}" sibTransId="{3C0C301D-BB60-4FB2-880A-EE4BAAFDFFC5}"/>
    <dgm:cxn modelId="{EF9B0AED-DA0D-4396-9103-2AF4E26251FE}" srcId="{987F51AB-597A-459D-BAAA-4137120CEAC3}" destId="{5E5590B3-B77B-4693-8432-3707A0DD1E46}" srcOrd="0" destOrd="0" parTransId="{5BD9141F-FD30-43BF-A5DC-27015F677626}" sibTransId="{5E4059EC-A9E7-44A3-94D4-C4E2550823AA}"/>
    <dgm:cxn modelId="{AD3DC1FD-0E45-48A6-8886-E89BE664DAED}" type="presOf" srcId="{5ED6B19E-298B-483D-AC71-F69DEB6731F0}" destId="{3CEE5188-3D9C-4205-BE26-810F71DE9067}" srcOrd="0" destOrd="0" presId="urn:microsoft.com/office/officeart/2009/3/layout/OpposingIdeas"/>
    <dgm:cxn modelId="{9BF3FBB9-CFE7-450B-8AFE-9AC1C9D391CD}" type="presParOf" srcId="{FBC163BA-1D7B-4D0A-8789-140D31FA4EF5}" destId="{8487F05A-ECB9-4773-930A-8BBA0659B9E5}" srcOrd="0" destOrd="0" presId="urn:microsoft.com/office/officeart/2009/3/layout/OpposingIdeas"/>
    <dgm:cxn modelId="{A697FE97-B17E-4412-9EBF-EE46208CA652}" type="presParOf" srcId="{FBC163BA-1D7B-4D0A-8789-140D31FA4EF5}" destId="{18AA0ADB-295F-4C2C-BB95-BF975C1AA0B0}" srcOrd="1" destOrd="0" presId="urn:microsoft.com/office/officeart/2009/3/layout/OpposingIdeas"/>
    <dgm:cxn modelId="{46C37AA2-3BD6-4644-83E9-59381A79A060}" type="presParOf" srcId="{FBC163BA-1D7B-4D0A-8789-140D31FA4EF5}" destId="{4C2F8E1A-668C-4EA5-B9F5-EAE139409064}" srcOrd="2" destOrd="0" presId="urn:microsoft.com/office/officeart/2009/3/layout/OpposingIdeas"/>
    <dgm:cxn modelId="{EBE73581-7720-4A26-A85E-75EE335B3E51}" type="presParOf" srcId="{FBC163BA-1D7B-4D0A-8789-140D31FA4EF5}" destId="{3CEE5188-3D9C-4205-BE26-810F71DE9067}" srcOrd="3" destOrd="0" presId="urn:microsoft.com/office/officeart/2009/3/layout/OpposingIdeas"/>
    <dgm:cxn modelId="{72D5ECA0-3874-471D-8B0C-C320E1021705}" type="presParOf" srcId="{FBC163BA-1D7B-4D0A-8789-140D31FA4EF5}" destId="{D8390FE5-0153-43E8-8CE0-78314FA80002}" srcOrd="4" destOrd="0" presId="urn:microsoft.com/office/officeart/2009/3/layout/OpposingIdeas"/>
    <dgm:cxn modelId="{09F00156-B7F2-4069-8B74-D3F7C22F71E9}" type="presParOf" srcId="{FBC163BA-1D7B-4D0A-8789-140D31FA4EF5}" destId="{0765DA54-8FE1-45BE-A8A6-846981EF3A75}" srcOrd="5" destOrd="0" presId="urn:microsoft.com/office/officeart/2009/3/layout/OpposingIdeas"/>
    <dgm:cxn modelId="{913E768B-F986-4A93-8421-5F926BB99CAE}" type="presParOf" srcId="{FBC163BA-1D7B-4D0A-8789-140D31FA4EF5}" destId="{3E74D09E-EA16-4DFC-88BD-44CC0A622E16}" srcOrd="6" destOrd="0" presId="urn:microsoft.com/office/officeart/2009/3/layout/OpposingIdeas"/>
    <dgm:cxn modelId="{C83F84FB-D59E-4E30-8A9A-C3CA8CDF12A4}" type="presParOf" srcId="{FBC163BA-1D7B-4D0A-8789-140D31FA4EF5}" destId="{F2638E4C-173C-469B-96E3-456D422EE42D}"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D62E4-4802-4BF1-B73B-2D3914D16BA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4DFFC60-5BB6-4B25-B43D-ADE970D1EBC3}">
      <dgm:prSet phldrT="[Text]"/>
      <dgm:spPr/>
      <dgm:t>
        <a:bodyPr/>
        <a:lstStyle/>
        <a:p>
          <a:r>
            <a:rPr lang="en-US" dirty="0"/>
            <a:t>Past Model</a:t>
          </a:r>
        </a:p>
      </dgm:t>
    </dgm:pt>
    <dgm:pt modelId="{7BBD9CF5-B2A0-42C5-BA15-9CC32DBBB062}" type="parTrans" cxnId="{7774AC2C-D219-4D67-A4F5-8DE6C3954C1B}">
      <dgm:prSet/>
      <dgm:spPr/>
      <dgm:t>
        <a:bodyPr/>
        <a:lstStyle/>
        <a:p>
          <a:endParaRPr lang="en-US"/>
        </a:p>
      </dgm:t>
    </dgm:pt>
    <dgm:pt modelId="{CC013A1E-C8D8-48A2-BCED-B2E9E3F5466A}" type="sibTrans" cxnId="{7774AC2C-D219-4D67-A4F5-8DE6C3954C1B}">
      <dgm:prSet/>
      <dgm:spPr/>
      <dgm:t>
        <a:bodyPr/>
        <a:lstStyle/>
        <a:p>
          <a:endParaRPr lang="en-US"/>
        </a:p>
      </dgm:t>
    </dgm:pt>
    <dgm:pt modelId="{0CAC1566-F95B-4D1B-AF12-682C13F4161A}">
      <dgm:prSet phldrT="[Text]" custT="1"/>
      <dgm:spPr/>
      <dgm:t>
        <a:bodyPr/>
        <a:lstStyle/>
        <a:p>
          <a:r>
            <a:rPr lang="en-US" sz="2000" dirty="0"/>
            <a:t>Type: FFS </a:t>
          </a:r>
        </a:p>
      </dgm:t>
    </dgm:pt>
    <dgm:pt modelId="{12F25D51-D9FC-4B31-B9FB-71DDB323C0C4}" type="parTrans" cxnId="{388C6E43-5A85-4CDE-9FF2-65F2A50DD465}">
      <dgm:prSet/>
      <dgm:spPr/>
      <dgm:t>
        <a:bodyPr/>
        <a:lstStyle/>
        <a:p>
          <a:endParaRPr lang="en-US"/>
        </a:p>
      </dgm:t>
    </dgm:pt>
    <dgm:pt modelId="{1F422D47-CE8A-4ACD-9C78-8FAA3E5A233B}" type="sibTrans" cxnId="{388C6E43-5A85-4CDE-9FF2-65F2A50DD465}">
      <dgm:prSet/>
      <dgm:spPr/>
      <dgm:t>
        <a:bodyPr/>
        <a:lstStyle/>
        <a:p>
          <a:endParaRPr lang="en-US"/>
        </a:p>
      </dgm:t>
    </dgm:pt>
    <dgm:pt modelId="{C8365ED3-5DFB-4F1B-A94E-E5E7B6EF2EB2}">
      <dgm:prSet phldrT="[Text]" custT="1"/>
      <dgm:spPr/>
      <dgm:t>
        <a:bodyPr/>
        <a:lstStyle/>
        <a:p>
          <a:r>
            <a:rPr lang="en-US" sz="2000" dirty="0"/>
            <a:t>Parameters: </a:t>
          </a:r>
        </a:p>
      </dgm:t>
    </dgm:pt>
    <dgm:pt modelId="{2627878E-1AE3-4B12-B298-CDF15A16944A}" type="parTrans" cxnId="{7A7B4A4C-24AC-43AB-90D8-D9379914D16E}">
      <dgm:prSet/>
      <dgm:spPr/>
      <dgm:t>
        <a:bodyPr/>
        <a:lstStyle/>
        <a:p>
          <a:endParaRPr lang="en-US"/>
        </a:p>
      </dgm:t>
    </dgm:pt>
    <dgm:pt modelId="{5FAFE061-618D-4870-AD8B-0E3E8758AEF2}" type="sibTrans" cxnId="{7A7B4A4C-24AC-43AB-90D8-D9379914D16E}">
      <dgm:prSet/>
      <dgm:spPr/>
      <dgm:t>
        <a:bodyPr/>
        <a:lstStyle/>
        <a:p>
          <a:endParaRPr lang="en-US"/>
        </a:p>
      </dgm:t>
    </dgm:pt>
    <dgm:pt modelId="{E4E41878-02B7-47A8-B104-2DC43DE5ECDF}">
      <dgm:prSet phldrT="[Text]"/>
      <dgm:spPr/>
      <dgm:t>
        <a:bodyPr/>
        <a:lstStyle/>
        <a:p>
          <a:r>
            <a:rPr lang="en-US" dirty="0"/>
            <a:t>Enhanced Service Model</a:t>
          </a:r>
        </a:p>
      </dgm:t>
    </dgm:pt>
    <dgm:pt modelId="{518F1EA3-7690-4F0E-A65F-54AD85F976B6}" type="parTrans" cxnId="{FEA8428D-D62A-4ED7-9C5B-ACE48D5D26E2}">
      <dgm:prSet/>
      <dgm:spPr/>
      <dgm:t>
        <a:bodyPr/>
        <a:lstStyle/>
        <a:p>
          <a:endParaRPr lang="en-US"/>
        </a:p>
      </dgm:t>
    </dgm:pt>
    <dgm:pt modelId="{9F324CB8-CE59-475D-B3FA-AD547FD35D26}" type="sibTrans" cxnId="{FEA8428D-D62A-4ED7-9C5B-ACE48D5D26E2}">
      <dgm:prSet/>
      <dgm:spPr/>
      <dgm:t>
        <a:bodyPr/>
        <a:lstStyle/>
        <a:p>
          <a:endParaRPr lang="en-US"/>
        </a:p>
      </dgm:t>
    </dgm:pt>
    <dgm:pt modelId="{3D2621EE-2138-49F6-9DD1-11EE56504A60}">
      <dgm:prSet phldrT="[Text]" custT="1"/>
      <dgm:spPr/>
      <dgm:t>
        <a:bodyPr/>
        <a:lstStyle/>
        <a:p>
          <a:r>
            <a:rPr lang="en-US" sz="1800" dirty="0"/>
            <a:t>Type: FFS ( Minus DIR fees), VBP </a:t>
          </a:r>
        </a:p>
      </dgm:t>
    </dgm:pt>
    <dgm:pt modelId="{F06F29A1-73FB-4178-A82A-13DCDBC8BAD7}" type="parTrans" cxnId="{67A29A46-2279-4E43-BB5E-D417727A82A4}">
      <dgm:prSet/>
      <dgm:spPr/>
      <dgm:t>
        <a:bodyPr/>
        <a:lstStyle/>
        <a:p>
          <a:endParaRPr lang="en-US"/>
        </a:p>
      </dgm:t>
    </dgm:pt>
    <dgm:pt modelId="{BD95DD90-D0D0-40AA-9B5D-72F6D5FADDB9}" type="sibTrans" cxnId="{67A29A46-2279-4E43-BB5E-D417727A82A4}">
      <dgm:prSet/>
      <dgm:spPr/>
      <dgm:t>
        <a:bodyPr/>
        <a:lstStyle/>
        <a:p>
          <a:endParaRPr lang="en-US"/>
        </a:p>
      </dgm:t>
    </dgm:pt>
    <dgm:pt modelId="{46033075-76DF-43DB-B0B7-5E40DA66EE93}">
      <dgm:prSet phldrT="[Text]" custT="1"/>
      <dgm:spPr/>
      <dgm:t>
        <a:bodyPr/>
        <a:lstStyle/>
        <a:p>
          <a:r>
            <a:rPr lang="en-US" sz="1800" dirty="0"/>
            <a:t>Parameters:</a:t>
          </a:r>
        </a:p>
      </dgm:t>
    </dgm:pt>
    <dgm:pt modelId="{792D81A1-8FC8-4924-BEBB-35297D58C263}" type="parTrans" cxnId="{735DB9BB-4E4F-4502-A755-D2E7A906A2D8}">
      <dgm:prSet/>
      <dgm:spPr/>
      <dgm:t>
        <a:bodyPr/>
        <a:lstStyle/>
        <a:p>
          <a:endParaRPr lang="en-US"/>
        </a:p>
      </dgm:t>
    </dgm:pt>
    <dgm:pt modelId="{C6EB95A5-DCD7-4AD4-901C-9F35340541D3}" type="sibTrans" cxnId="{735DB9BB-4E4F-4502-A755-D2E7A906A2D8}">
      <dgm:prSet/>
      <dgm:spPr/>
      <dgm:t>
        <a:bodyPr/>
        <a:lstStyle/>
        <a:p>
          <a:endParaRPr lang="en-US"/>
        </a:p>
      </dgm:t>
    </dgm:pt>
    <dgm:pt modelId="{E488F384-0065-4A3C-97D9-FC449B4DF48B}">
      <dgm:prSet phldrT="[Text]" custT="1"/>
      <dgm:spPr/>
      <dgm:t>
        <a:bodyPr/>
        <a:lstStyle/>
        <a:p>
          <a:r>
            <a:rPr lang="en-US" sz="2000" dirty="0"/>
            <a:t>750 patients, 6 Rx’s/month = 54,000 Rx’s/year</a:t>
          </a:r>
        </a:p>
      </dgm:t>
    </dgm:pt>
    <dgm:pt modelId="{E0E3E093-DC4E-429C-9C71-B74B32073D64}" type="parTrans" cxnId="{B529985C-89A8-46A6-BA50-95C5E6422B66}">
      <dgm:prSet/>
      <dgm:spPr/>
      <dgm:t>
        <a:bodyPr/>
        <a:lstStyle/>
        <a:p>
          <a:endParaRPr lang="en-US"/>
        </a:p>
      </dgm:t>
    </dgm:pt>
    <dgm:pt modelId="{F702A243-93F3-4457-ADC0-7D39FE34ED4D}" type="sibTrans" cxnId="{B529985C-89A8-46A6-BA50-95C5E6422B66}">
      <dgm:prSet/>
      <dgm:spPr/>
      <dgm:t>
        <a:bodyPr/>
        <a:lstStyle/>
        <a:p>
          <a:endParaRPr lang="en-US"/>
        </a:p>
      </dgm:t>
    </dgm:pt>
    <dgm:pt modelId="{47439BB2-A203-474F-8599-89E7D55FB47D}">
      <dgm:prSet phldrT="[Text]"/>
      <dgm:spPr/>
      <dgm:t>
        <a:bodyPr/>
        <a:lstStyle/>
        <a:p>
          <a:endParaRPr lang="en-US" sz="1500" dirty="0"/>
        </a:p>
      </dgm:t>
    </dgm:pt>
    <dgm:pt modelId="{77556532-9120-4DB3-AFA3-3E42DF2538FC}" type="parTrans" cxnId="{EC53849A-E987-488F-9AC6-66D8EB1E8204}">
      <dgm:prSet/>
      <dgm:spPr/>
      <dgm:t>
        <a:bodyPr/>
        <a:lstStyle/>
        <a:p>
          <a:endParaRPr lang="en-US"/>
        </a:p>
      </dgm:t>
    </dgm:pt>
    <dgm:pt modelId="{E896D10A-D6E1-4516-BF1E-0A810BEC3EE3}" type="sibTrans" cxnId="{EC53849A-E987-488F-9AC6-66D8EB1E8204}">
      <dgm:prSet/>
      <dgm:spPr/>
      <dgm:t>
        <a:bodyPr/>
        <a:lstStyle/>
        <a:p>
          <a:endParaRPr lang="en-US"/>
        </a:p>
      </dgm:t>
    </dgm:pt>
    <dgm:pt modelId="{808E784A-9FB4-41AB-9DB7-8EE1CCBC94BB}">
      <dgm:prSet phldrT="[Text]" custT="1"/>
      <dgm:spPr/>
      <dgm:t>
        <a:bodyPr/>
        <a:lstStyle/>
        <a:p>
          <a:r>
            <a:rPr lang="en-US" sz="2000" dirty="0"/>
            <a:t>$10 (average gross/Rx) = $540,000 Gross</a:t>
          </a:r>
        </a:p>
      </dgm:t>
    </dgm:pt>
    <dgm:pt modelId="{1796CA89-455F-45CD-85F9-CB04FDB125C4}" type="parTrans" cxnId="{1180E8D2-E0CC-4410-8FB7-62FC69809EB0}">
      <dgm:prSet/>
      <dgm:spPr/>
      <dgm:t>
        <a:bodyPr/>
        <a:lstStyle/>
        <a:p>
          <a:endParaRPr lang="en-US"/>
        </a:p>
      </dgm:t>
    </dgm:pt>
    <dgm:pt modelId="{2ECDCE3B-C36D-4D99-8666-21263434EB47}" type="sibTrans" cxnId="{1180E8D2-E0CC-4410-8FB7-62FC69809EB0}">
      <dgm:prSet/>
      <dgm:spPr/>
      <dgm:t>
        <a:bodyPr/>
        <a:lstStyle/>
        <a:p>
          <a:endParaRPr lang="en-US"/>
        </a:p>
      </dgm:t>
    </dgm:pt>
    <dgm:pt modelId="{5AF0EEA0-49BB-4242-A414-F1EBE0B95F1C}">
      <dgm:prSet phldrT="[Text]" custT="1"/>
      <dgm:spPr/>
      <dgm:t>
        <a:bodyPr/>
        <a:lstStyle/>
        <a:p>
          <a:r>
            <a:rPr lang="en-US" sz="1600" dirty="0"/>
            <a:t>750 patients + 150 referred to ESN (8 Rx’s month) = 54,000 + 14,400 = 68,400 Rx’s/year</a:t>
          </a:r>
        </a:p>
      </dgm:t>
    </dgm:pt>
    <dgm:pt modelId="{6204577E-D9AF-43B3-B3C1-F128F6EED3DA}" type="parTrans" cxnId="{90454D12-4CE0-424E-A080-D0C8FB505F85}">
      <dgm:prSet/>
      <dgm:spPr/>
      <dgm:t>
        <a:bodyPr/>
        <a:lstStyle/>
        <a:p>
          <a:endParaRPr lang="en-US"/>
        </a:p>
      </dgm:t>
    </dgm:pt>
    <dgm:pt modelId="{55D02493-0DCD-4AA8-AC53-14C07920DE38}" type="sibTrans" cxnId="{90454D12-4CE0-424E-A080-D0C8FB505F85}">
      <dgm:prSet/>
      <dgm:spPr/>
      <dgm:t>
        <a:bodyPr/>
        <a:lstStyle/>
        <a:p>
          <a:endParaRPr lang="en-US"/>
        </a:p>
      </dgm:t>
    </dgm:pt>
    <dgm:pt modelId="{C6FD53E2-8E8E-42F7-9F83-794486D422F5}">
      <dgm:prSet phldrT="[Text]" custT="1"/>
      <dgm:spPr/>
      <dgm:t>
        <a:bodyPr/>
        <a:lstStyle/>
        <a:p>
          <a:r>
            <a:rPr lang="en-US" sz="1600" dirty="0"/>
            <a:t>Dispensing (750) $540,000 – (DIR fee: $50,000) = $490,000</a:t>
          </a:r>
        </a:p>
      </dgm:t>
    </dgm:pt>
    <dgm:pt modelId="{C6D477F4-F898-49E9-A03B-2130C0919A92}" type="parTrans" cxnId="{27597CAC-0DAA-4674-913B-E60EBD07846D}">
      <dgm:prSet/>
      <dgm:spPr/>
      <dgm:t>
        <a:bodyPr/>
        <a:lstStyle/>
        <a:p>
          <a:endParaRPr lang="en-US"/>
        </a:p>
      </dgm:t>
    </dgm:pt>
    <dgm:pt modelId="{B715B03F-75F6-4CD4-AC7A-5975018A64E7}" type="sibTrans" cxnId="{27597CAC-0DAA-4674-913B-E60EBD07846D}">
      <dgm:prSet/>
      <dgm:spPr/>
      <dgm:t>
        <a:bodyPr/>
        <a:lstStyle/>
        <a:p>
          <a:endParaRPr lang="en-US"/>
        </a:p>
      </dgm:t>
    </dgm:pt>
    <dgm:pt modelId="{4E51875B-0469-431F-BD99-2BB923CC9961}">
      <dgm:prSet phldrT="[Text]" custT="1"/>
      <dgm:spPr/>
      <dgm:t>
        <a:bodyPr/>
        <a:lstStyle/>
        <a:p>
          <a:r>
            <a:rPr lang="en-US" sz="1600" dirty="0"/>
            <a:t>$20 Per Member Per Month * 12 months * 150 patients = $36,000</a:t>
          </a:r>
        </a:p>
      </dgm:t>
    </dgm:pt>
    <dgm:pt modelId="{9BE65EC3-A218-4980-8871-F48611F11929}" type="parTrans" cxnId="{E5FE3EFC-7055-40F0-8C73-91570D6A7922}">
      <dgm:prSet/>
      <dgm:spPr/>
      <dgm:t>
        <a:bodyPr/>
        <a:lstStyle/>
        <a:p>
          <a:endParaRPr lang="en-US"/>
        </a:p>
      </dgm:t>
    </dgm:pt>
    <dgm:pt modelId="{37CFCF07-4104-4D3E-8325-C1F5138ED72A}" type="sibTrans" cxnId="{E5FE3EFC-7055-40F0-8C73-91570D6A7922}">
      <dgm:prSet/>
      <dgm:spPr/>
      <dgm:t>
        <a:bodyPr/>
        <a:lstStyle/>
        <a:p>
          <a:endParaRPr lang="en-US"/>
        </a:p>
      </dgm:t>
    </dgm:pt>
    <dgm:pt modelId="{B52946EC-4BDF-4803-911D-F19F4A3B75C7}">
      <dgm:prSet phldrT="[Text]" custT="1"/>
      <dgm:spPr/>
      <dgm:t>
        <a:bodyPr/>
        <a:lstStyle/>
        <a:p>
          <a:r>
            <a:rPr lang="en-US" sz="1600" dirty="0"/>
            <a:t>Dispensing (150) $144,000 – (DIR fee: $10,000) = $134,000</a:t>
          </a:r>
        </a:p>
      </dgm:t>
    </dgm:pt>
    <dgm:pt modelId="{2985EDDA-0A52-4ED3-AD7D-6752C6D1C561}" type="parTrans" cxnId="{0EA48B19-E6B2-4743-9480-6720960226BE}">
      <dgm:prSet/>
      <dgm:spPr/>
      <dgm:t>
        <a:bodyPr/>
        <a:lstStyle/>
        <a:p>
          <a:endParaRPr lang="en-US"/>
        </a:p>
      </dgm:t>
    </dgm:pt>
    <dgm:pt modelId="{C9A07699-34BE-4CED-B122-5C58E7738DD1}" type="sibTrans" cxnId="{0EA48B19-E6B2-4743-9480-6720960226BE}">
      <dgm:prSet/>
      <dgm:spPr/>
      <dgm:t>
        <a:bodyPr/>
        <a:lstStyle/>
        <a:p>
          <a:endParaRPr lang="en-US"/>
        </a:p>
      </dgm:t>
    </dgm:pt>
    <dgm:pt modelId="{AE20AAD4-46C5-4E3C-AF60-36BFE1565926}">
      <dgm:prSet phldrT="[Text]" custT="1"/>
      <dgm:spPr/>
      <dgm:t>
        <a:bodyPr/>
        <a:lstStyle/>
        <a:p>
          <a:r>
            <a:rPr lang="en-US" sz="1600" dirty="0"/>
            <a:t>$490,000 + $134,000 + $36,000 = $660,000 </a:t>
          </a:r>
        </a:p>
      </dgm:t>
    </dgm:pt>
    <dgm:pt modelId="{2A41E4F7-0A4A-4FFA-9711-6D682B469EAB}" type="parTrans" cxnId="{D65DAFBE-6E42-4C65-8977-F31D3101013B}">
      <dgm:prSet/>
      <dgm:spPr/>
      <dgm:t>
        <a:bodyPr/>
        <a:lstStyle/>
        <a:p>
          <a:endParaRPr lang="en-US"/>
        </a:p>
      </dgm:t>
    </dgm:pt>
    <dgm:pt modelId="{FCA04457-E0E1-4A3B-B0FA-15A0DFEB7AB6}" type="sibTrans" cxnId="{D65DAFBE-6E42-4C65-8977-F31D3101013B}">
      <dgm:prSet/>
      <dgm:spPr/>
      <dgm:t>
        <a:bodyPr/>
        <a:lstStyle/>
        <a:p>
          <a:endParaRPr lang="en-US"/>
        </a:p>
      </dgm:t>
    </dgm:pt>
    <dgm:pt modelId="{E24EF925-A82A-40D7-B26B-B971CB76A47A}" type="pres">
      <dgm:prSet presAssocID="{CA5D62E4-4802-4BF1-B73B-2D3914D16BA3}" presName="Name0" presStyleCnt="0">
        <dgm:presLayoutVars>
          <dgm:dir/>
          <dgm:animLvl val="lvl"/>
          <dgm:resizeHandles/>
        </dgm:presLayoutVars>
      </dgm:prSet>
      <dgm:spPr/>
    </dgm:pt>
    <dgm:pt modelId="{2624B2AD-54CF-4674-97AF-FAC1D4A166F9}" type="pres">
      <dgm:prSet presAssocID="{F4DFFC60-5BB6-4B25-B43D-ADE970D1EBC3}" presName="linNode" presStyleCnt="0"/>
      <dgm:spPr/>
    </dgm:pt>
    <dgm:pt modelId="{F3EB0C40-D212-44F1-9EED-A1F06C70D0CC}" type="pres">
      <dgm:prSet presAssocID="{F4DFFC60-5BB6-4B25-B43D-ADE970D1EBC3}" presName="parentShp" presStyleLbl="node1" presStyleIdx="0" presStyleCnt="2" custScaleX="56716">
        <dgm:presLayoutVars>
          <dgm:bulletEnabled val="1"/>
        </dgm:presLayoutVars>
      </dgm:prSet>
      <dgm:spPr/>
    </dgm:pt>
    <dgm:pt modelId="{DDA36D68-6B72-4A4F-B2D0-7DB3406FC732}" type="pres">
      <dgm:prSet presAssocID="{F4DFFC60-5BB6-4B25-B43D-ADE970D1EBC3}" presName="childShp" presStyleLbl="bgAccFollowNode1" presStyleIdx="0" presStyleCnt="2" custScaleX="125626">
        <dgm:presLayoutVars>
          <dgm:bulletEnabled val="1"/>
        </dgm:presLayoutVars>
      </dgm:prSet>
      <dgm:spPr/>
    </dgm:pt>
    <dgm:pt modelId="{B300411F-8FFC-44F8-83C9-D179D2F6B34B}" type="pres">
      <dgm:prSet presAssocID="{CC013A1E-C8D8-48A2-BCED-B2E9E3F5466A}" presName="spacing" presStyleCnt="0"/>
      <dgm:spPr/>
    </dgm:pt>
    <dgm:pt modelId="{0EE61259-F0F8-449F-B7F1-73184A0614DE}" type="pres">
      <dgm:prSet presAssocID="{E4E41878-02B7-47A8-B104-2DC43DE5ECDF}" presName="linNode" presStyleCnt="0"/>
      <dgm:spPr/>
    </dgm:pt>
    <dgm:pt modelId="{B5074F04-7A86-4914-B38A-2B88CED20F13}" type="pres">
      <dgm:prSet presAssocID="{E4E41878-02B7-47A8-B104-2DC43DE5ECDF}" presName="parentShp" presStyleLbl="node1" presStyleIdx="1" presStyleCnt="2" custScaleX="58553" custScaleY="111835">
        <dgm:presLayoutVars>
          <dgm:bulletEnabled val="1"/>
        </dgm:presLayoutVars>
      </dgm:prSet>
      <dgm:spPr/>
    </dgm:pt>
    <dgm:pt modelId="{35F66ECE-D8BF-469C-A587-D1C7D24CB344}" type="pres">
      <dgm:prSet presAssocID="{E4E41878-02B7-47A8-B104-2DC43DE5ECDF}" presName="childShp" presStyleLbl="bgAccFollowNode1" presStyleIdx="1" presStyleCnt="2" custScaleX="125837" custScaleY="146319">
        <dgm:presLayoutVars>
          <dgm:bulletEnabled val="1"/>
        </dgm:presLayoutVars>
      </dgm:prSet>
      <dgm:spPr/>
    </dgm:pt>
  </dgm:ptLst>
  <dgm:cxnLst>
    <dgm:cxn modelId="{90454D12-4CE0-424E-A080-D0C8FB505F85}" srcId="{46033075-76DF-43DB-B0B7-5E40DA66EE93}" destId="{5AF0EEA0-49BB-4242-A414-F1EBE0B95F1C}" srcOrd="0" destOrd="0" parTransId="{6204577E-D9AF-43B3-B3C1-F128F6EED3DA}" sibTransId="{55D02493-0DCD-4AA8-AC53-14C07920DE38}"/>
    <dgm:cxn modelId="{0EA48B19-E6B2-4743-9480-6720960226BE}" srcId="{5AF0EEA0-49BB-4242-A414-F1EBE0B95F1C}" destId="{B52946EC-4BDF-4803-911D-F19F4A3B75C7}" srcOrd="1" destOrd="0" parTransId="{2985EDDA-0A52-4ED3-AD7D-6752C6D1C561}" sibTransId="{C9A07699-34BE-4CED-B122-5C58E7738DD1}"/>
    <dgm:cxn modelId="{D83F542B-A3C1-49DC-8272-61E5C72F26BE}" type="presOf" srcId="{F4DFFC60-5BB6-4B25-B43D-ADE970D1EBC3}" destId="{F3EB0C40-D212-44F1-9EED-A1F06C70D0CC}" srcOrd="0" destOrd="0" presId="urn:microsoft.com/office/officeart/2005/8/layout/vList6"/>
    <dgm:cxn modelId="{7774AC2C-D219-4D67-A4F5-8DE6C3954C1B}" srcId="{CA5D62E4-4802-4BF1-B73B-2D3914D16BA3}" destId="{F4DFFC60-5BB6-4B25-B43D-ADE970D1EBC3}" srcOrd="0" destOrd="0" parTransId="{7BBD9CF5-B2A0-42C5-BA15-9CC32DBBB062}" sibTransId="{CC013A1E-C8D8-48A2-BCED-B2E9E3F5466A}"/>
    <dgm:cxn modelId="{84E37B2F-BB50-4C2F-BD4B-2D2B8B8D82C4}" type="presOf" srcId="{CA5D62E4-4802-4BF1-B73B-2D3914D16BA3}" destId="{E24EF925-A82A-40D7-B26B-B971CB76A47A}" srcOrd="0" destOrd="0" presId="urn:microsoft.com/office/officeart/2005/8/layout/vList6"/>
    <dgm:cxn modelId="{0B6CFF2F-985A-4640-8C3A-B41EFA1D1E43}" type="presOf" srcId="{4E51875B-0469-431F-BD99-2BB923CC9961}" destId="{35F66ECE-D8BF-469C-A587-D1C7D24CB344}" srcOrd="0" destOrd="5" presId="urn:microsoft.com/office/officeart/2005/8/layout/vList6"/>
    <dgm:cxn modelId="{A7B05C31-7DCD-4D27-95EC-6B3B0A45FEF1}" type="presOf" srcId="{47439BB2-A203-474F-8599-89E7D55FB47D}" destId="{DDA36D68-6B72-4A4F-B2D0-7DB3406FC732}" srcOrd="0" destOrd="4" presId="urn:microsoft.com/office/officeart/2005/8/layout/vList6"/>
    <dgm:cxn modelId="{35324A37-4D3F-4618-8D4E-7849F5589048}" type="presOf" srcId="{808E784A-9FB4-41AB-9DB7-8EE1CCBC94BB}" destId="{DDA36D68-6B72-4A4F-B2D0-7DB3406FC732}" srcOrd="0" destOrd="3" presId="urn:microsoft.com/office/officeart/2005/8/layout/vList6"/>
    <dgm:cxn modelId="{B529985C-89A8-46A6-BA50-95C5E6422B66}" srcId="{C8365ED3-5DFB-4F1B-A94E-E5E7B6EF2EB2}" destId="{E488F384-0065-4A3C-97D9-FC449B4DF48B}" srcOrd="0" destOrd="0" parTransId="{E0E3E093-DC4E-429C-9C71-B74B32073D64}" sibTransId="{F702A243-93F3-4457-ADC0-7D39FE34ED4D}"/>
    <dgm:cxn modelId="{388C6E43-5A85-4CDE-9FF2-65F2A50DD465}" srcId="{F4DFFC60-5BB6-4B25-B43D-ADE970D1EBC3}" destId="{0CAC1566-F95B-4D1B-AF12-682C13F4161A}" srcOrd="0" destOrd="0" parTransId="{12F25D51-D9FC-4B31-B9FB-71DDB323C0C4}" sibTransId="{1F422D47-CE8A-4ACD-9C78-8FAA3E5A233B}"/>
    <dgm:cxn modelId="{67A29A46-2279-4E43-BB5E-D417727A82A4}" srcId="{E4E41878-02B7-47A8-B104-2DC43DE5ECDF}" destId="{3D2621EE-2138-49F6-9DD1-11EE56504A60}" srcOrd="0" destOrd="0" parTransId="{F06F29A1-73FB-4178-A82A-13DCDBC8BAD7}" sibTransId="{BD95DD90-D0D0-40AA-9B5D-72F6D5FADDB9}"/>
    <dgm:cxn modelId="{5929C249-FA6A-4DAB-86E4-826ED41DB339}" type="presOf" srcId="{0CAC1566-F95B-4D1B-AF12-682C13F4161A}" destId="{DDA36D68-6B72-4A4F-B2D0-7DB3406FC732}" srcOrd="0" destOrd="0" presId="urn:microsoft.com/office/officeart/2005/8/layout/vList6"/>
    <dgm:cxn modelId="{7A7B4A4C-24AC-43AB-90D8-D9379914D16E}" srcId="{F4DFFC60-5BB6-4B25-B43D-ADE970D1EBC3}" destId="{C8365ED3-5DFB-4F1B-A94E-E5E7B6EF2EB2}" srcOrd="1" destOrd="0" parTransId="{2627878E-1AE3-4B12-B298-CDF15A16944A}" sibTransId="{5FAFE061-618D-4870-AD8B-0E3E8758AEF2}"/>
    <dgm:cxn modelId="{C4B1767F-2AB3-4379-ABAA-2732CC5C6038}" type="presOf" srcId="{B52946EC-4BDF-4803-911D-F19F4A3B75C7}" destId="{35F66ECE-D8BF-469C-A587-D1C7D24CB344}" srcOrd="0" destOrd="4" presId="urn:microsoft.com/office/officeart/2005/8/layout/vList6"/>
    <dgm:cxn modelId="{20FF7E83-0E89-40E7-AE29-05D34810BEF5}" type="presOf" srcId="{E488F384-0065-4A3C-97D9-FC449B4DF48B}" destId="{DDA36D68-6B72-4A4F-B2D0-7DB3406FC732}" srcOrd="0" destOrd="2" presId="urn:microsoft.com/office/officeart/2005/8/layout/vList6"/>
    <dgm:cxn modelId="{FEA8428D-D62A-4ED7-9C5B-ACE48D5D26E2}" srcId="{CA5D62E4-4802-4BF1-B73B-2D3914D16BA3}" destId="{E4E41878-02B7-47A8-B104-2DC43DE5ECDF}" srcOrd="1" destOrd="0" parTransId="{518F1EA3-7690-4F0E-A65F-54AD85F976B6}" sibTransId="{9F324CB8-CE59-475D-B3FA-AD547FD35D26}"/>
    <dgm:cxn modelId="{EC53849A-E987-488F-9AC6-66D8EB1E8204}" srcId="{C8365ED3-5DFB-4F1B-A94E-E5E7B6EF2EB2}" destId="{47439BB2-A203-474F-8599-89E7D55FB47D}" srcOrd="2" destOrd="0" parTransId="{77556532-9120-4DB3-AFA3-3E42DF2538FC}" sibTransId="{E896D10A-D6E1-4516-BF1E-0A810BEC3EE3}"/>
    <dgm:cxn modelId="{AD2B339E-3A71-45E6-B63C-627D88213439}" type="presOf" srcId="{C8365ED3-5DFB-4F1B-A94E-E5E7B6EF2EB2}" destId="{DDA36D68-6B72-4A4F-B2D0-7DB3406FC732}" srcOrd="0" destOrd="1" presId="urn:microsoft.com/office/officeart/2005/8/layout/vList6"/>
    <dgm:cxn modelId="{26D01FA6-6106-4C5C-ACAE-839B8C43E6F1}" type="presOf" srcId="{C6FD53E2-8E8E-42F7-9F83-794486D422F5}" destId="{35F66ECE-D8BF-469C-A587-D1C7D24CB344}" srcOrd="0" destOrd="3" presId="urn:microsoft.com/office/officeart/2005/8/layout/vList6"/>
    <dgm:cxn modelId="{ED8B3FAC-56CE-434B-A9F0-65913446975F}" type="presOf" srcId="{AE20AAD4-46C5-4E3C-AF60-36BFE1565926}" destId="{35F66ECE-D8BF-469C-A587-D1C7D24CB344}" srcOrd="0" destOrd="6" presId="urn:microsoft.com/office/officeart/2005/8/layout/vList6"/>
    <dgm:cxn modelId="{27597CAC-0DAA-4674-913B-E60EBD07846D}" srcId="{5AF0EEA0-49BB-4242-A414-F1EBE0B95F1C}" destId="{C6FD53E2-8E8E-42F7-9F83-794486D422F5}" srcOrd="0" destOrd="0" parTransId="{C6D477F4-F898-49E9-A03B-2130C0919A92}" sibTransId="{B715B03F-75F6-4CD4-AC7A-5975018A64E7}"/>
    <dgm:cxn modelId="{7D94E1B2-4A43-42BE-9A1A-83F02149B9B4}" type="presOf" srcId="{E4E41878-02B7-47A8-B104-2DC43DE5ECDF}" destId="{B5074F04-7A86-4914-B38A-2B88CED20F13}" srcOrd="0" destOrd="0" presId="urn:microsoft.com/office/officeart/2005/8/layout/vList6"/>
    <dgm:cxn modelId="{735DB9BB-4E4F-4502-A755-D2E7A906A2D8}" srcId="{E4E41878-02B7-47A8-B104-2DC43DE5ECDF}" destId="{46033075-76DF-43DB-B0B7-5E40DA66EE93}" srcOrd="1" destOrd="0" parTransId="{792D81A1-8FC8-4924-BEBB-35297D58C263}" sibTransId="{C6EB95A5-DCD7-4AD4-901C-9F35340541D3}"/>
    <dgm:cxn modelId="{AF2784BE-9A54-4E38-8AB1-73B54448CAA3}" type="presOf" srcId="{3D2621EE-2138-49F6-9DD1-11EE56504A60}" destId="{35F66ECE-D8BF-469C-A587-D1C7D24CB344}" srcOrd="0" destOrd="0" presId="urn:microsoft.com/office/officeart/2005/8/layout/vList6"/>
    <dgm:cxn modelId="{D65DAFBE-6E42-4C65-8977-F31D3101013B}" srcId="{46033075-76DF-43DB-B0B7-5E40DA66EE93}" destId="{AE20AAD4-46C5-4E3C-AF60-36BFE1565926}" srcOrd="2" destOrd="0" parTransId="{2A41E4F7-0A4A-4FFA-9711-6D682B469EAB}" sibTransId="{FCA04457-E0E1-4A3B-B0FA-15A0DFEB7AB6}"/>
    <dgm:cxn modelId="{18D4F2CE-A0D6-4C14-9F17-0E98EED26F62}" type="presOf" srcId="{46033075-76DF-43DB-B0B7-5E40DA66EE93}" destId="{35F66ECE-D8BF-469C-A587-D1C7D24CB344}" srcOrd="0" destOrd="1" presId="urn:microsoft.com/office/officeart/2005/8/layout/vList6"/>
    <dgm:cxn modelId="{3B8DA5D2-3AD5-4742-A107-5F875C4E8D14}" type="presOf" srcId="{5AF0EEA0-49BB-4242-A414-F1EBE0B95F1C}" destId="{35F66ECE-D8BF-469C-A587-D1C7D24CB344}" srcOrd="0" destOrd="2" presId="urn:microsoft.com/office/officeart/2005/8/layout/vList6"/>
    <dgm:cxn modelId="{1180E8D2-E0CC-4410-8FB7-62FC69809EB0}" srcId="{C8365ED3-5DFB-4F1B-A94E-E5E7B6EF2EB2}" destId="{808E784A-9FB4-41AB-9DB7-8EE1CCBC94BB}" srcOrd="1" destOrd="0" parTransId="{1796CA89-455F-45CD-85F9-CB04FDB125C4}" sibTransId="{2ECDCE3B-C36D-4D99-8666-21263434EB47}"/>
    <dgm:cxn modelId="{E5FE3EFC-7055-40F0-8C73-91570D6A7922}" srcId="{46033075-76DF-43DB-B0B7-5E40DA66EE93}" destId="{4E51875B-0469-431F-BD99-2BB923CC9961}" srcOrd="1" destOrd="0" parTransId="{9BE65EC3-A218-4980-8871-F48611F11929}" sibTransId="{37CFCF07-4104-4D3E-8325-C1F5138ED72A}"/>
    <dgm:cxn modelId="{17902F3F-6354-4E76-81DD-CD091817D552}" type="presParOf" srcId="{E24EF925-A82A-40D7-B26B-B971CB76A47A}" destId="{2624B2AD-54CF-4674-97AF-FAC1D4A166F9}" srcOrd="0" destOrd="0" presId="urn:microsoft.com/office/officeart/2005/8/layout/vList6"/>
    <dgm:cxn modelId="{A8D78957-F96D-4372-AE72-3284C2538FEF}" type="presParOf" srcId="{2624B2AD-54CF-4674-97AF-FAC1D4A166F9}" destId="{F3EB0C40-D212-44F1-9EED-A1F06C70D0CC}" srcOrd="0" destOrd="0" presId="urn:microsoft.com/office/officeart/2005/8/layout/vList6"/>
    <dgm:cxn modelId="{9911C3B6-EE08-4AAC-A78D-DD19A7E2BB34}" type="presParOf" srcId="{2624B2AD-54CF-4674-97AF-FAC1D4A166F9}" destId="{DDA36D68-6B72-4A4F-B2D0-7DB3406FC732}" srcOrd="1" destOrd="0" presId="urn:microsoft.com/office/officeart/2005/8/layout/vList6"/>
    <dgm:cxn modelId="{3791D849-83F1-4D52-BA07-21737338D30B}" type="presParOf" srcId="{E24EF925-A82A-40D7-B26B-B971CB76A47A}" destId="{B300411F-8FFC-44F8-83C9-D179D2F6B34B}" srcOrd="1" destOrd="0" presId="urn:microsoft.com/office/officeart/2005/8/layout/vList6"/>
    <dgm:cxn modelId="{53CEF6FB-B073-495B-A255-C2F501CDC48D}" type="presParOf" srcId="{E24EF925-A82A-40D7-B26B-B971CB76A47A}" destId="{0EE61259-F0F8-449F-B7F1-73184A0614DE}" srcOrd="2" destOrd="0" presId="urn:microsoft.com/office/officeart/2005/8/layout/vList6"/>
    <dgm:cxn modelId="{59C0AE11-8FD0-41CB-81EA-98D60FD169CB}" type="presParOf" srcId="{0EE61259-F0F8-449F-B7F1-73184A0614DE}" destId="{B5074F04-7A86-4914-B38A-2B88CED20F13}" srcOrd="0" destOrd="0" presId="urn:microsoft.com/office/officeart/2005/8/layout/vList6"/>
    <dgm:cxn modelId="{DC867CE4-ECA8-4000-B35D-044CC9CEF171}" type="presParOf" srcId="{0EE61259-F0F8-449F-B7F1-73184A0614DE}" destId="{35F66ECE-D8BF-469C-A587-D1C7D24CB3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BE36C1-D090-4A31-855B-E1CEC4F4E017}" type="doc">
      <dgm:prSet loTypeId="urn:microsoft.com/office/officeart/2005/8/layout/rings+Icon" loCatId="officeonline" qsTypeId="urn:microsoft.com/office/officeart/2005/8/quickstyle/simple1" qsCatId="simple" csTypeId="urn:microsoft.com/office/officeart/2005/8/colors/colorful5" csCatId="colorful" phldr="1"/>
      <dgm:spPr/>
    </dgm:pt>
    <dgm:pt modelId="{BEA555BC-948F-462A-B106-F8688DE1A747}">
      <dgm:prSet phldrT="[Text]"/>
      <dgm:spPr/>
      <dgm:t>
        <a:bodyPr/>
        <a:lstStyle/>
        <a:p>
          <a:r>
            <a:rPr lang="en-US" dirty="0"/>
            <a:t>CPESN</a:t>
          </a:r>
        </a:p>
      </dgm:t>
    </dgm:pt>
    <dgm:pt modelId="{A3143D10-B769-446A-9C54-65040053CA76}" type="parTrans" cxnId="{34F9A667-2F22-4918-A506-65BFEFFEB0B5}">
      <dgm:prSet/>
      <dgm:spPr/>
      <dgm:t>
        <a:bodyPr/>
        <a:lstStyle/>
        <a:p>
          <a:endParaRPr lang="en-US"/>
        </a:p>
      </dgm:t>
    </dgm:pt>
    <dgm:pt modelId="{F88B2C57-2817-4DFD-95AF-A111C9516BAE}" type="sibTrans" cxnId="{34F9A667-2F22-4918-A506-65BFEFFEB0B5}">
      <dgm:prSet/>
      <dgm:spPr/>
      <dgm:t>
        <a:bodyPr/>
        <a:lstStyle/>
        <a:p>
          <a:endParaRPr lang="en-US"/>
        </a:p>
      </dgm:t>
    </dgm:pt>
    <dgm:pt modelId="{1DD7D769-CAA6-483B-BDD4-6C37A7A74208}">
      <dgm:prSet phldrT="[Text]"/>
      <dgm:spPr/>
      <dgm:t>
        <a:bodyPr/>
        <a:lstStyle/>
        <a:p>
          <a:r>
            <a:rPr lang="en-US" dirty="0"/>
            <a:t>ACT</a:t>
          </a:r>
        </a:p>
      </dgm:t>
    </dgm:pt>
    <dgm:pt modelId="{42D0FA96-0CA4-4691-B1C8-0EE37B69B111}" type="parTrans" cxnId="{FE6AE0B7-4412-463F-8FA5-EEE23B9B4DBE}">
      <dgm:prSet/>
      <dgm:spPr/>
      <dgm:t>
        <a:bodyPr/>
        <a:lstStyle/>
        <a:p>
          <a:endParaRPr lang="en-US"/>
        </a:p>
      </dgm:t>
    </dgm:pt>
    <dgm:pt modelId="{0918A4A1-3910-4F42-A53F-D3B8C0440E60}" type="sibTrans" cxnId="{FE6AE0B7-4412-463F-8FA5-EEE23B9B4DBE}">
      <dgm:prSet/>
      <dgm:spPr/>
      <dgm:t>
        <a:bodyPr/>
        <a:lstStyle/>
        <a:p>
          <a:endParaRPr lang="en-US"/>
        </a:p>
      </dgm:t>
    </dgm:pt>
    <dgm:pt modelId="{A3B9F5AC-FC68-4441-8C3D-1F130A7963D7}" type="pres">
      <dgm:prSet presAssocID="{B1BE36C1-D090-4A31-855B-E1CEC4F4E017}" presName="Name0" presStyleCnt="0">
        <dgm:presLayoutVars>
          <dgm:chMax val="7"/>
          <dgm:dir/>
          <dgm:resizeHandles val="exact"/>
        </dgm:presLayoutVars>
      </dgm:prSet>
      <dgm:spPr/>
    </dgm:pt>
    <dgm:pt modelId="{22030D59-143D-4A92-A57F-34E129F2A9E9}" type="pres">
      <dgm:prSet presAssocID="{B1BE36C1-D090-4A31-855B-E1CEC4F4E017}" presName="ellipse1" presStyleLbl="vennNode1" presStyleIdx="0" presStyleCnt="2">
        <dgm:presLayoutVars>
          <dgm:bulletEnabled val="1"/>
        </dgm:presLayoutVars>
      </dgm:prSet>
      <dgm:spPr/>
    </dgm:pt>
    <dgm:pt modelId="{361A9892-C84E-4DA2-BEF2-EFBA656638AE}" type="pres">
      <dgm:prSet presAssocID="{B1BE36C1-D090-4A31-855B-E1CEC4F4E017}" presName="ellipse2" presStyleLbl="vennNode1" presStyleIdx="1" presStyleCnt="2">
        <dgm:presLayoutVars>
          <dgm:bulletEnabled val="1"/>
        </dgm:presLayoutVars>
      </dgm:prSet>
      <dgm:spPr/>
    </dgm:pt>
  </dgm:ptLst>
  <dgm:cxnLst>
    <dgm:cxn modelId="{795C1B0B-663B-4B8D-8080-3928F3DD7649}" type="presOf" srcId="{B1BE36C1-D090-4A31-855B-E1CEC4F4E017}" destId="{A3B9F5AC-FC68-4441-8C3D-1F130A7963D7}" srcOrd="0" destOrd="0" presId="urn:microsoft.com/office/officeart/2005/8/layout/rings+Icon"/>
    <dgm:cxn modelId="{34F9A667-2F22-4918-A506-65BFEFFEB0B5}" srcId="{B1BE36C1-D090-4A31-855B-E1CEC4F4E017}" destId="{BEA555BC-948F-462A-B106-F8688DE1A747}" srcOrd="0" destOrd="0" parTransId="{A3143D10-B769-446A-9C54-65040053CA76}" sibTransId="{F88B2C57-2817-4DFD-95AF-A111C9516BAE}"/>
    <dgm:cxn modelId="{2C9F5C84-8DB4-433B-AB29-44371288BBFC}" type="presOf" srcId="{BEA555BC-948F-462A-B106-F8688DE1A747}" destId="{22030D59-143D-4A92-A57F-34E129F2A9E9}" srcOrd="0" destOrd="0" presId="urn:microsoft.com/office/officeart/2005/8/layout/rings+Icon"/>
    <dgm:cxn modelId="{6CDB1992-409F-46BC-AF22-CC8B7E93AD0D}" type="presOf" srcId="{1DD7D769-CAA6-483B-BDD4-6C37A7A74208}" destId="{361A9892-C84E-4DA2-BEF2-EFBA656638AE}" srcOrd="0" destOrd="0" presId="urn:microsoft.com/office/officeart/2005/8/layout/rings+Icon"/>
    <dgm:cxn modelId="{FE6AE0B7-4412-463F-8FA5-EEE23B9B4DBE}" srcId="{B1BE36C1-D090-4A31-855B-E1CEC4F4E017}" destId="{1DD7D769-CAA6-483B-BDD4-6C37A7A74208}" srcOrd="1" destOrd="0" parTransId="{42D0FA96-0CA4-4691-B1C8-0EE37B69B111}" sibTransId="{0918A4A1-3910-4F42-A53F-D3B8C0440E60}"/>
    <dgm:cxn modelId="{38304318-11ED-4CED-A10E-23E8E06CFD2B}" type="presParOf" srcId="{A3B9F5AC-FC68-4441-8C3D-1F130A7963D7}" destId="{22030D59-143D-4A92-A57F-34E129F2A9E9}" srcOrd="0" destOrd="0" presId="urn:microsoft.com/office/officeart/2005/8/layout/rings+Icon"/>
    <dgm:cxn modelId="{D784670C-E4C5-473A-B243-F245B8BCE0F7}" type="presParOf" srcId="{A3B9F5AC-FC68-4441-8C3D-1F130A7963D7}" destId="{361A9892-C84E-4DA2-BEF2-EFBA656638AE}"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7F05A-ECB9-4773-930A-8BBA0659B9E5}">
      <dsp:nvSpPr>
        <dsp:cNvPr id="0" name=""/>
        <dsp:cNvSpPr/>
      </dsp:nvSpPr>
      <dsp:spPr>
        <a:xfrm>
          <a:off x="2637244" y="923097"/>
          <a:ext cx="6664224" cy="3583792"/>
        </a:xfrm>
        <a:prstGeom prst="round2DiagRect">
          <a:avLst>
            <a:gd name="adj1" fmla="val 0"/>
            <a:gd name="adj2"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A0ADB-295F-4C2C-BB95-BF975C1AA0B0}">
      <dsp:nvSpPr>
        <dsp:cNvPr id="0" name=""/>
        <dsp:cNvSpPr/>
      </dsp:nvSpPr>
      <dsp:spPr>
        <a:xfrm>
          <a:off x="5969356" y="1303197"/>
          <a:ext cx="888" cy="2823593"/>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2F8E1A-668C-4EA5-B9F5-EAE139409064}">
      <dsp:nvSpPr>
        <dsp:cNvPr id="0" name=""/>
        <dsp:cNvSpPr/>
      </dsp:nvSpPr>
      <dsp:spPr>
        <a:xfrm>
          <a:off x="2859385" y="1194597"/>
          <a:ext cx="2887830" cy="30407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Convenient, cost effective, customized approach, patient-focused care</a:t>
          </a:r>
          <a:endParaRPr lang="en-US" sz="2400" kern="1200" dirty="0">
            <a:solidFill>
              <a:schemeClr val="tx1"/>
            </a:solidFill>
          </a:endParaRPr>
        </a:p>
        <a:p>
          <a:pPr marL="0" lvl="0" indent="0" algn="l" defTabSz="1066800">
            <a:lnSpc>
              <a:spcPct val="90000"/>
            </a:lnSpc>
            <a:spcBef>
              <a:spcPct val="0"/>
            </a:spcBef>
            <a:spcAft>
              <a:spcPct val="35000"/>
            </a:spcAft>
            <a:buNone/>
          </a:pPr>
          <a:r>
            <a:rPr lang="en-US" sz="2400" b="1" kern="1200" dirty="0">
              <a:solidFill>
                <a:schemeClr val="tx1"/>
              </a:solidFill>
            </a:rPr>
            <a:t>Patient Alignment: </a:t>
          </a:r>
          <a:endParaRPr lang="en-US" sz="2400" kern="1200" dirty="0">
            <a:solidFill>
              <a:schemeClr val="tx1"/>
            </a:solidFill>
          </a:endParaRPr>
        </a:p>
        <a:p>
          <a:pPr marL="171450" lvl="1" indent="-171450" algn="l" defTabSz="844550">
            <a:lnSpc>
              <a:spcPct val="90000"/>
            </a:lnSpc>
            <a:spcBef>
              <a:spcPct val="0"/>
            </a:spcBef>
            <a:spcAft>
              <a:spcPct val="15000"/>
            </a:spcAft>
            <a:buChar char="•"/>
          </a:pPr>
          <a:r>
            <a:rPr lang="en-US" sz="1900" b="1" kern="1200">
              <a:solidFill>
                <a:schemeClr val="tx1"/>
              </a:solidFill>
            </a:rPr>
            <a:t>Frequent users</a:t>
          </a:r>
          <a:endParaRPr lang="en-US" sz="1900" b="1" kern="1200" dirty="0">
            <a:solidFill>
              <a:schemeClr val="tx1"/>
            </a:solidFill>
          </a:endParaRPr>
        </a:p>
        <a:p>
          <a:pPr marL="171450" lvl="1" indent="-171450" algn="l" defTabSz="844550">
            <a:lnSpc>
              <a:spcPct val="90000"/>
            </a:lnSpc>
            <a:spcBef>
              <a:spcPct val="0"/>
            </a:spcBef>
            <a:spcAft>
              <a:spcPct val="15000"/>
            </a:spcAft>
            <a:buChar char="•"/>
          </a:pPr>
          <a:r>
            <a:rPr lang="en-US" sz="1900" b="1" kern="1200">
              <a:solidFill>
                <a:schemeClr val="tx1"/>
              </a:solidFill>
            </a:rPr>
            <a:t>High ‘Risk’ </a:t>
          </a:r>
          <a:endParaRPr lang="en-US" sz="1900" b="1" kern="1200" dirty="0">
            <a:solidFill>
              <a:schemeClr val="tx1"/>
            </a:solidFill>
          </a:endParaRPr>
        </a:p>
        <a:p>
          <a:pPr marL="171450" lvl="1" indent="-171450" algn="l" defTabSz="844550">
            <a:lnSpc>
              <a:spcPct val="90000"/>
            </a:lnSpc>
            <a:spcBef>
              <a:spcPct val="0"/>
            </a:spcBef>
            <a:spcAft>
              <a:spcPct val="15000"/>
            </a:spcAft>
            <a:buChar char="•"/>
          </a:pPr>
          <a:r>
            <a:rPr lang="en-US" sz="1900" b="1" kern="1200" dirty="0">
              <a:solidFill>
                <a:schemeClr val="tx1"/>
              </a:solidFill>
            </a:rPr>
            <a:t>High Utilizers </a:t>
          </a:r>
        </a:p>
      </dsp:txBody>
      <dsp:txXfrm>
        <a:off x="2859385" y="1194597"/>
        <a:ext cx="2887830" cy="3040793"/>
      </dsp:txXfrm>
    </dsp:sp>
    <dsp:sp modelId="{3CEE5188-3D9C-4205-BE26-810F71DE9067}">
      <dsp:nvSpPr>
        <dsp:cNvPr id="0" name=""/>
        <dsp:cNvSpPr/>
      </dsp:nvSpPr>
      <dsp:spPr>
        <a:xfrm>
          <a:off x="6191497" y="1194597"/>
          <a:ext cx="2887830" cy="30407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Quicker, cheaper, standard approach, less patient-focused</a:t>
          </a:r>
          <a:endParaRPr lang="en-US" sz="2400" kern="1200" dirty="0">
            <a:solidFill>
              <a:schemeClr val="tx1"/>
            </a:solidFill>
          </a:endParaRPr>
        </a:p>
        <a:p>
          <a:pPr marL="0" lvl="0" indent="0" algn="l" defTabSz="1066800">
            <a:lnSpc>
              <a:spcPct val="90000"/>
            </a:lnSpc>
            <a:spcBef>
              <a:spcPct val="0"/>
            </a:spcBef>
            <a:spcAft>
              <a:spcPct val="35000"/>
            </a:spcAft>
            <a:buNone/>
          </a:pPr>
          <a:r>
            <a:rPr lang="en-US" sz="2400" b="1" kern="1200" dirty="0">
              <a:solidFill>
                <a:schemeClr val="tx1"/>
              </a:solidFill>
            </a:rPr>
            <a:t>Patient Alignment: </a:t>
          </a:r>
          <a:endParaRPr lang="en-US" sz="2400" kern="1200" dirty="0">
            <a:solidFill>
              <a:schemeClr val="tx1"/>
            </a:solidFill>
          </a:endParaRPr>
        </a:p>
        <a:p>
          <a:pPr marL="171450" lvl="1" indent="-171450" algn="l" defTabSz="844550">
            <a:lnSpc>
              <a:spcPct val="90000"/>
            </a:lnSpc>
            <a:spcBef>
              <a:spcPct val="0"/>
            </a:spcBef>
            <a:spcAft>
              <a:spcPct val="15000"/>
            </a:spcAft>
            <a:buChar char="•"/>
          </a:pPr>
          <a:r>
            <a:rPr lang="en-US" sz="1900" b="1" kern="1200">
              <a:solidFill>
                <a:schemeClr val="tx1"/>
              </a:solidFill>
            </a:rPr>
            <a:t>As needed users</a:t>
          </a:r>
          <a:endParaRPr lang="en-US" sz="1900" b="1" kern="1200" dirty="0">
            <a:solidFill>
              <a:schemeClr val="tx1"/>
            </a:solidFill>
          </a:endParaRPr>
        </a:p>
        <a:p>
          <a:pPr marL="171450" lvl="1" indent="-171450" algn="l" defTabSz="844550">
            <a:lnSpc>
              <a:spcPct val="90000"/>
            </a:lnSpc>
            <a:spcBef>
              <a:spcPct val="0"/>
            </a:spcBef>
            <a:spcAft>
              <a:spcPct val="15000"/>
            </a:spcAft>
            <a:buChar char="•"/>
          </a:pPr>
          <a:r>
            <a:rPr lang="en-US" sz="1900" b="1" kern="1200">
              <a:solidFill>
                <a:schemeClr val="tx1"/>
              </a:solidFill>
            </a:rPr>
            <a:t>Less Risk </a:t>
          </a:r>
          <a:endParaRPr lang="en-US" sz="1900" b="1" kern="1200" dirty="0">
            <a:solidFill>
              <a:schemeClr val="tx1"/>
            </a:solidFill>
          </a:endParaRPr>
        </a:p>
        <a:p>
          <a:pPr marL="171450" lvl="1" indent="-171450" algn="l" defTabSz="844550">
            <a:lnSpc>
              <a:spcPct val="90000"/>
            </a:lnSpc>
            <a:spcBef>
              <a:spcPct val="0"/>
            </a:spcBef>
            <a:spcAft>
              <a:spcPct val="15000"/>
            </a:spcAft>
            <a:buChar char="•"/>
          </a:pPr>
          <a:r>
            <a:rPr lang="en-US" sz="1900" b="1" kern="1200" dirty="0">
              <a:solidFill>
                <a:schemeClr val="tx1"/>
              </a:solidFill>
            </a:rPr>
            <a:t>Lower Utilizers </a:t>
          </a:r>
        </a:p>
      </dsp:txBody>
      <dsp:txXfrm>
        <a:off x="6191497" y="1194597"/>
        <a:ext cx="2887830" cy="3040793"/>
      </dsp:txXfrm>
    </dsp:sp>
    <dsp:sp modelId="{0765DA54-8FE1-45BE-A8A6-846981EF3A75}">
      <dsp:nvSpPr>
        <dsp:cNvPr id="0" name=""/>
        <dsp:cNvSpPr/>
      </dsp:nvSpPr>
      <dsp:spPr>
        <a:xfrm rot="16200000">
          <a:off x="127097" y="1399443"/>
          <a:ext cx="3909591" cy="1110704"/>
        </a:xfrm>
        <a:prstGeom prst="rightArrow">
          <a:avLst>
            <a:gd name="adj1" fmla="val 49830"/>
            <a:gd name="adj2" fmla="val 6066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t>Enhanced Service Pathway </a:t>
          </a:r>
        </a:p>
      </dsp:txBody>
      <dsp:txXfrm>
        <a:off x="294963" y="1845929"/>
        <a:ext cx="3573860" cy="553464"/>
      </dsp:txXfrm>
    </dsp:sp>
    <dsp:sp modelId="{F2638E4C-173C-469B-96E3-456D422EE42D}">
      <dsp:nvSpPr>
        <dsp:cNvPr id="0" name=""/>
        <dsp:cNvSpPr/>
      </dsp:nvSpPr>
      <dsp:spPr>
        <a:xfrm rot="5400000">
          <a:off x="7902025" y="2919840"/>
          <a:ext cx="3909591" cy="1110704"/>
        </a:xfrm>
        <a:prstGeom prst="rightArrow">
          <a:avLst>
            <a:gd name="adj1" fmla="val 49830"/>
            <a:gd name="adj2" fmla="val 6066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t>“Commodity” Pathway</a:t>
          </a:r>
        </a:p>
      </dsp:txBody>
      <dsp:txXfrm>
        <a:off x="8069891" y="3030595"/>
        <a:ext cx="3573860" cy="553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36D68-6B72-4A4F-B2D0-7DB3406FC732}">
      <dsp:nvSpPr>
        <dsp:cNvPr id="0" name=""/>
        <dsp:cNvSpPr/>
      </dsp:nvSpPr>
      <dsp:spPr>
        <a:xfrm>
          <a:off x="2728184" y="11"/>
          <a:ext cx="8693091" cy="169761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Type: FFS </a:t>
          </a:r>
        </a:p>
        <a:p>
          <a:pPr marL="228600" lvl="1" indent="-228600" algn="l" defTabSz="889000">
            <a:lnSpc>
              <a:spcPct val="90000"/>
            </a:lnSpc>
            <a:spcBef>
              <a:spcPct val="0"/>
            </a:spcBef>
            <a:spcAft>
              <a:spcPct val="15000"/>
            </a:spcAft>
            <a:buChar char="•"/>
          </a:pPr>
          <a:r>
            <a:rPr lang="en-US" sz="2000" kern="1200" dirty="0"/>
            <a:t>Parameters: </a:t>
          </a:r>
        </a:p>
        <a:p>
          <a:pPr marL="457200" lvl="2" indent="-228600" algn="l" defTabSz="889000">
            <a:lnSpc>
              <a:spcPct val="90000"/>
            </a:lnSpc>
            <a:spcBef>
              <a:spcPct val="0"/>
            </a:spcBef>
            <a:spcAft>
              <a:spcPct val="15000"/>
            </a:spcAft>
            <a:buChar char="•"/>
          </a:pPr>
          <a:r>
            <a:rPr lang="en-US" sz="2000" kern="1200" dirty="0"/>
            <a:t>750 patients, 6 Rx’s/month = 54,000 Rx’s/year</a:t>
          </a:r>
        </a:p>
        <a:p>
          <a:pPr marL="457200" lvl="2" indent="-228600" algn="l" defTabSz="889000">
            <a:lnSpc>
              <a:spcPct val="90000"/>
            </a:lnSpc>
            <a:spcBef>
              <a:spcPct val="0"/>
            </a:spcBef>
            <a:spcAft>
              <a:spcPct val="15000"/>
            </a:spcAft>
            <a:buChar char="•"/>
          </a:pPr>
          <a:r>
            <a:rPr lang="en-US" sz="2000" kern="1200" dirty="0"/>
            <a:t>$10 (average gross/Rx) = $540,000 Gross</a:t>
          </a:r>
        </a:p>
        <a:p>
          <a:pPr marL="228600" lvl="2" indent="-114300" algn="l" defTabSz="666750">
            <a:lnSpc>
              <a:spcPct val="90000"/>
            </a:lnSpc>
            <a:spcBef>
              <a:spcPct val="0"/>
            </a:spcBef>
            <a:spcAft>
              <a:spcPct val="15000"/>
            </a:spcAft>
            <a:buChar char="•"/>
          </a:pPr>
          <a:endParaRPr lang="en-US" sz="1500" kern="1200" dirty="0"/>
        </a:p>
      </dsp:txBody>
      <dsp:txXfrm>
        <a:off x="2728184" y="212213"/>
        <a:ext cx="8056485" cy="1273212"/>
      </dsp:txXfrm>
    </dsp:sp>
    <dsp:sp modelId="{F3EB0C40-D212-44F1-9EED-A1F06C70D0CC}">
      <dsp:nvSpPr>
        <dsp:cNvPr id="0" name=""/>
        <dsp:cNvSpPr/>
      </dsp:nvSpPr>
      <dsp:spPr>
        <a:xfrm>
          <a:off x="111755" y="11"/>
          <a:ext cx="2616429" cy="1697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Past Model</a:t>
          </a:r>
        </a:p>
      </dsp:txBody>
      <dsp:txXfrm>
        <a:off x="194626" y="82882"/>
        <a:ext cx="2450687" cy="1531874"/>
      </dsp:txXfrm>
    </dsp:sp>
    <dsp:sp modelId="{35F66ECE-D8BF-469C-A587-D1C7D24CB344}">
      <dsp:nvSpPr>
        <dsp:cNvPr id="0" name=""/>
        <dsp:cNvSpPr/>
      </dsp:nvSpPr>
      <dsp:spPr>
        <a:xfrm>
          <a:off x="2766189" y="1867390"/>
          <a:ext cx="8699188" cy="248393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Type: FFS ( Minus DIR fees), VBP </a:t>
          </a:r>
        </a:p>
        <a:p>
          <a:pPr marL="171450" lvl="1" indent="-171450" algn="l" defTabSz="800100">
            <a:lnSpc>
              <a:spcPct val="90000"/>
            </a:lnSpc>
            <a:spcBef>
              <a:spcPct val="0"/>
            </a:spcBef>
            <a:spcAft>
              <a:spcPct val="15000"/>
            </a:spcAft>
            <a:buChar char="•"/>
          </a:pPr>
          <a:r>
            <a:rPr lang="en-US" sz="1800" kern="1200" dirty="0"/>
            <a:t>Parameters:</a:t>
          </a:r>
        </a:p>
        <a:p>
          <a:pPr marL="342900" lvl="2" indent="-171450" algn="l" defTabSz="711200">
            <a:lnSpc>
              <a:spcPct val="90000"/>
            </a:lnSpc>
            <a:spcBef>
              <a:spcPct val="0"/>
            </a:spcBef>
            <a:spcAft>
              <a:spcPct val="15000"/>
            </a:spcAft>
            <a:buChar char="•"/>
          </a:pPr>
          <a:r>
            <a:rPr lang="en-US" sz="1600" kern="1200" dirty="0"/>
            <a:t>750 patients + 150 referred to ESN (8 Rx’s month) = 54,000 + 14,400 = 68,400 Rx’s/year</a:t>
          </a:r>
        </a:p>
        <a:p>
          <a:pPr marL="514350" lvl="3" indent="-171450" algn="l" defTabSz="711200">
            <a:lnSpc>
              <a:spcPct val="90000"/>
            </a:lnSpc>
            <a:spcBef>
              <a:spcPct val="0"/>
            </a:spcBef>
            <a:spcAft>
              <a:spcPct val="15000"/>
            </a:spcAft>
            <a:buChar char="•"/>
          </a:pPr>
          <a:r>
            <a:rPr lang="en-US" sz="1600" kern="1200" dirty="0"/>
            <a:t>Dispensing (750) $540,000 – (DIR fee: $50,000) = $490,000</a:t>
          </a:r>
        </a:p>
        <a:p>
          <a:pPr marL="514350" lvl="3" indent="-171450" algn="l" defTabSz="711200">
            <a:lnSpc>
              <a:spcPct val="90000"/>
            </a:lnSpc>
            <a:spcBef>
              <a:spcPct val="0"/>
            </a:spcBef>
            <a:spcAft>
              <a:spcPct val="15000"/>
            </a:spcAft>
            <a:buChar char="•"/>
          </a:pPr>
          <a:r>
            <a:rPr lang="en-US" sz="1600" kern="1200" dirty="0"/>
            <a:t>Dispensing (150) $144,000 – (DIR fee: $10,000) = $134,000</a:t>
          </a:r>
        </a:p>
        <a:p>
          <a:pPr marL="342900" lvl="2" indent="-171450" algn="l" defTabSz="711200">
            <a:lnSpc>
              <a:spcPct val="90000"/>
            </a:lnSpc>
            <a:spcBef>
              <a:spcPct val="0"/>
            </a:spcBef>
            <a:spcAft>
              <a:spcPct val="15000"/>
            </a:spcAft>
            <a:buChar char="•"/>
          </a:pPr>
          <a:r>
            <a:rPr lang="en-US" sz="1600" kern="1200" dirty="0"/>
            <a:t>$20 Per Member Per Month * 12 months * 150 patients = $36,000</a:t>
          </a:r>
        </a:p>
        <a:p>
          <a:pPr marL="342900" lvl="2" indent="-171450" algn="l" defTabSz="711200">
            <a:lnSpc>
              <a:spcPct val="90000"/>
            </a:lnSpc>
            <a:spcBef>
              <a:spcPct val="0"/>
            </a:spcBef>
            <a:spcAft>
              <a:spcPct val="15000"/>
            </a:spcAft>
            <a:buChar char="•"/>
          </a:pPr>
          <a:r>
            <a:rPr lang="en-US" sz="1600" kern="1200" dirty="0"/>
            <a:t>$490,000 + $134,000 + $36,000 = $660,000 </a:t>
          </a:r>
        </a:p>
      </dsp:txBody>
      <dsp:txXfrm>
        <a:off x="2766189" y="2177882"/>
        <a:ext cx="7767712" cy="1862951"/>
      </dsp:txXfrm>
    </dsp:sp>
    <dsp:sp modelId="{B5074F04-7A86-4914-B38A-2B88CED20F13}">
      <dsp:nvSpPr>
        <dsp:cNvPr id="0" name=""/>
        <dsp:cNvSpPr/>
      </dsp:nvSpPr>
      <dsp:spPr>
        <a:xfrm>
          <a:off x="67653" y="2160093"/>
          <a:ext cx="2698536" cy="18985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Enhanced Service Model</a:t>
          </a:r>
        </a:p>
      </dsp:txBody>
      <dsp:txXfrm>
        <a:off x="160332" y="2252772"/>
        <a:ext cx="2513178" cy="1713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30D59-143D-4A92-A57F-34E129F2A9E9}">
      <dsp:nvSpPr>
        <dsp:cNvPr id="0" name=""/>
        <dsp:cNvSpPr/>
      </dsp:nvSpPr>
      <dsp:spPr>
        <a:xfrm>
          <a:off x="0" y="152164"/>
          <a:ext cx="3067875" cy="306809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CPESN</a:t>
          </a:r>
        </a:p>
      </dsp:txBody>
      <dsp:txXfrm>
        <a:off x="449280" y="601476"/>
        <a:ext cx="2169315" cy="2169467"/>
      </dsp:txXfrm>
    </dsp:sp>
    <dsp:sp modelId="{361A9892-C84E-4DA2-BEF2-EFBA656638AE}">
      <dsp:nvSpPr>
        <dsp:cNvPr id="0" name=""/>
        <dsp:cNvSpPr/>
      </dsp:nvSpPr>
      <dsp:spPr>
        <a:xfrm>
          <a:off x="1579012" y="2198411"/>
          <a:ext cx="3067875" cy="3068091"/>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ACT</a:t>
          </a:r>
        </a:p>
      </dsp:txBody>
      <dsp:txXfrm>
        <a:off x="2028292" y="2647723"/>
        <a:ext cx="2169315" cy="2169467"/>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7475211-F63C-4522-8F9A-999793B702D7}" type="datetimeFigureOut">
              <a:rPr lang="en-US" smtClean="0"/>
              <a:t>12/10/2021</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D488DD8E-7FC5-4225-B9D1-25948EC47142}" type="slidenum">
              <a:rPr lang="en-US" smtClean="0"/>
              <a:t>‹#›</a:t>
            </a:fld>
            <a:endParaRPr lang="en-US"/>
          </a:p>
        </p:txBody>
      </p:sp>
    </p:spTree>
    <p:extLst>
      <p:ext uri="{BB962C8B-B14F-4D97-AF65-F5344CB8AC3E}">
        <p14:creationId xmlns:p14="http://schemas.microsoft.com/office/powerpoint/2010/main" val="151663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In 2011, 7% of Medicare Part D plans included preferred pharmacy networks. 2 years later it was 50%. And, in 2018 that number is 99%. 772 out of 782 plans have preferred pharmacy networks. </a:t>
            </a:r>
          </a:p>
          <a:p>
            <a:pPr fontAlgn="base"/>
            <a:endParaRPr lang="en-US" dirty="0"/>
          </a:p>
          <a:p>
            <a:pPr fontAlgn="base"/>
            <a:r>
              <a:rPr lang="en-US" dirty="0"/>
              <a:t>And, the criteria to participate in preferred pharmacy networks have changed; they now include performance on key quality measures.</a:t>
            </a:r>
          </a:p>
          <a:p>
            <a:pPr fontAlgn="base"/>
            <a:endParaRPr lang="en-US" dirty="0"/>
          </a:p>
          <a:p>
            <a:pPr fontAlgn="base"/>
            <a:r>
              <a:rPr lang="en-US" b="1" dirty="0"/>
              <a:t>You need to gain and maintain access to preferred networks</a:t>
            </a:r>
            <a:r>
              <a:rPr lang="en-US" dirty="0"/>
              <a:t>. Participating in preferred networks is necessary (even with the tradeoff of lower reimbursement) in order to have access to Medicare patients. Failure to participate in preferred networks will limit a pharmacy's access to Medicare beneficiaries in Part D plans. Because consumers generally have high satisfaction with their current pharmacy, pharmacies believe their customers will remain loyal. However, most Part D participants are likely to switch to in-network pharmacies. In fact, 85% of senior consumers say they would switch pharmacies to save even $10 or less on a co-pay.</a:t>
            </a:r>
            <a:r>
              <a:rPr lang="en-US" baseline="30000" dirty="0"/>
              <a:t>5 </a:t>
            </a:r>
            <a:r>
              <a:rPr lang="en-US" dirty="0"/>
              <a:t>Maintaining participation in preferred networks requires constant vigilance of strong performance (in the top 20%) on key Star Ratings measures or other measures.</a:t>
            </a:r>
          </a:p>
          <a:p>
            <a:endParaRPr lang="en-US" dirty="0"/>
          </a:p>
        </p:txBody>
      </p:sp>
      <p:sp>
        <p:nvSpPr>
          <p:cNvPr id="4" name="Slide Number Placeholder 3"/>
          <p:cNvSpPr>
            <a:spLocks noGrp="1"/>
          </p:cNvSpPr>
          <p:nvPr>
            <p:ph type="sldNum" sz="quarter" idx="10"/>
          </p:nvPr>
        </p:nvSpPr>
        <p:spPr/>
        <p:txBody>
          <a:bodyPr/>
          <a:lstStyle/>
          <a:p>
            <a:fld id="{D488DD8E-7FC5-4225-B9D1-25948EC47142}" type="slidenum">
              <a:rPr lang="en-US" smtClean="0"/>
              <a:t>6</a:t>
            </a:fld>
            <a:endParaRPr lang="en-US"/>
          </a:p>
        </p:txBody>
      </p:sp>
    </p:spTree>
    <p:extLst>
      <p:ext uri="{BB962C8B-B14F-4D97-AF65-F5344CB8AC3E}">
        <p14:creationId xmlns:p14="http://schemas.microsoft.com/office/powerpoint/2010/main" val="219349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ACT Pharmacy Collaborative Goal</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Support the transformation of community-based pharmacy practice from a product-based care model to a community-based pharmacy care delivery model</a:t>
            </a:r>
          </a:p>
          <a:p>
            <a:endParaRPr lang="en-US" dirty="0"/>
          </a:p>
          <a:p>
            <a:pPr fontAlgn="base"/>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To establish successful partnerships between colleges/schools of pharmacy and community-based clinically integrated networks. By participating in the Collaborative, we will share our expertise and will learn from the experts who have had success in building these partnerships within their states or regions. </a:t>
            </a:r>
          </a:p>
          <a:p>
            <a:endParaRPr lang="en-US" dirty="0"/>
          </a:p>
          <a:p>
            <a:r>
              <a:rPr lang="en-US" dirty="0"/>
              <a:t>Involvement to date: </a:t>
            </a:r>
          </a:p>
          <a:p>
            <a:r>
              <a:rPr lang="en-US" dirty="0"/>
              <a:t>Some schools engaged need more. </a:t>
            </a:r>
          </a:p>
          <a:p>
            <a:endParaRPr lang="en-US" dirty="0"/>
          </a:p>
        </p:txBody>
      </p:sp>
      <p:sp>
        <p:nvSpPr>
          <p:cNvPr id="4" name="Slide Number Placeholder 3"/>
          <p:cNvSpPr>
            <a:spLocks noGrp="1"/>
          </p:cNvSpPr>
          <p:nvPr>
            <p:ph type="sldNum" sz="quarter" idx="5"/>
          </p:nvPr>
        </p:nvSpPr>
        <p:spPr/>
        <p:txBody>
          <a:bodyPr/>
          <a:lstStyle/>
          <a:p>
            <a:fld id="{5351874F-5331-4CBE-9EB9-F1A2AFDF5DFF}" type="slidenum">
              <a:rPr lang="en-US" smtClean="0"/>
              <a:t>42</a:t>
            </a:fld>
            <a:endParaRPr lang="en-US"/>
          </a:p>
        </p:txBody>
      </p:sp>
    </p:spTree>
    <p:extLst>
      <p:ext uri="{BB962C8B-B14F-4D97-AF65-F5344CB8AC3E}">
        <p14:creationId xmlns:p14="http://schemas.microsoft.com/office/powerpoint/2010/main" val="18973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12">
              <a:defRPr/>
            </a:pPr>
            <a:r>
              <a:rPr lang="en-US" b="1" dirty="0">
                <a:ea typeface="+mn-ea"/>
                <a:cs typeface="+mn-cs"/>
              </a:rPr>
              <a:t>The Healthcare Spending Pie: The Basis of CPESN</a:t>
            </a:r>
            <a:r>
              <a:rPr lang="en-US" b="1" baseline="0" dirty="0">
                <a:ea typeface="+mn-ea"/>
                <a:cs typeface="+mn-cs"/>
              </a:rPr>
              <a:t> </a:t>
            </a:r>
            <a:r>
              <a:rPr lang="en-US" b="1" dirty="0">
                <a:ea typeface="+mn-ea"/>
                <a:cs typeface="+mn-cs"/>
              </a:rPr>
              <a:t>USA’s Mission</a:t>
            </a:r>
          </a:p>
          <a:p>
            <a:pPr defTabSz="473412">
              <a:defRPr/>
            </a:pPr>
            <a:endParaRPr lang="en-US" dirty="0">
              <a:ea typeface="+mn-ea"/>
              <a:cs typeface="+mn-cs"/>
            </a:endParaRPr>
          </a:p>
          <a:p>
            <a:pPr defTabSz="473412">
              <a:defRPr/>
            </a:pPr>
            <a:r>
              <a:rPr lang="en-US" dirty="0">
                <a:ea typeface="+mn-ea"/>
                <a:cs typeface="+mn-cs"/>
              </a:rPr>
              <a:t>In health</a:t>
            </a:r>
            <a:r>
              <a:rPr lang="en-US" baseline="0" dirty="0">
                <a:ea typeface="+mn-ea"/>
                <a:cs typeface="+mn-cs"/>
              </a:rPr>
              <a:t> care today, P</a:t>
            </a:r>
            <a:r>
              <a:rPr lang="en-US" dirty="0">
                <a:ea typeface="+mn-ea"/>
                <a:cs typeface="+mn-cs"/>
              </a:rPr>
              <a:t>harmacy gets paid out of the $10 piece of the pie, while Medical costs (emergency department (ED) visits, hospitalizations, diagnostics, ambulance services, etc.) are paid within the $90 piece.</a:t>
            </a:r>
            <a:r>
              <a:rPr lang="en-US" baseline="0" dirty="0">
                <a:ea typeface="+mn-ea"/>
                <a:cs typeface="+mn-cs"/>
              </a:rPr>
              <a:t> </a:t>
            </a:r>
            <a:r>
              <a:rPr lang="en-US" dirty="0">
                <a:ea typeface="+mn-ea"/>
                <a:cs typeface="+mn-cs"/>
              </a:rPr>
              <a:t>As a pharmacist and staff member, you are working at the top of your licenses to identify and correct drug interactions, drug duplications, and non-adherence while providing disease state education.</a:t>
            </a:r>
            <a:r>
              <a:rPr lang="en-US" baseline="0" dirty="0">
                <a:ea typeface="+mn-ea"/>
                <a:cs typeface="+mn-cs"/>
              </a:rPr>
              <a:t> </a:t>
            </a:r>
            <a:r>
              <a:rPr lang="en-US" dirty="0">
                <a:ea typeface="+mn-ea"/>
                <a:cs typeface="+mn-cs"/>
              </a:rPr>
              <a:t>Everything that you do help to keep the patient healthy and out of the hospital and ED. All of your services provided affect the $90 piece, not the $10 piece. We are lowering the costs out of the $90 piece of the pie.</a:t>
            </a:r>
            <a:r>
              <a:rPr lang="en-US" baseline="0" dirty="0">
                <a:ea typeface="+mn-ea"/>
                <a:cs typeface="+mn-cs"/>
              </a:rPr>
              <a:t> </a:t>
            </a:r>
            <a:r>
              <a:rPr lang="en-US" dirty="0">
                <a:ea typeface="+mn-ea"/>
                <a:cs typeface="+mn-cs"/>
              </a:rPr>
              <a:t>The problem: There is total misalignment where we bring value as an enhanced services pharmacy. The current payment model has all of our payment coming from the $10 piece, but we bring value to the total healthcare system, which is within the $90 piece.</a:t>
            </a:r>
            <a:r>
              <a:rPr lang="en-US" baseline="0" dirty="0">
                <a:ea typeface="+mn-ea"/>
                <a:cs typeface="+mn-cs"/>
              </a:rPr>
              <a:t> </a:t>
            </a:r>
            <a:r>
              <a:rPr lang="en-US" dirty="0">
                <a:ea typeface="+mn-ea"/>
                <a:cs typeface="+mn-cs"/>
              </a:rPr>
              <a:t>The reason for becoming a CPESN pharmacy is to aggregate with other pharmacies who is providing the same type of services, which allows us to express where our real value is: the $90 piece of the pie.</a:t>
            </a:r>
          </a:p>
          <a:p>
            <a:pPr defTabSz="473412">
              <a:defRPr/>
            </a:pPr>
            <a:endParaRPr lang="en-US" dirty="0">
              <a:ea typeface="+mn-ea"/>
              <a:cs typeface="+mn-cs"/>
            </a:endParaRPr>
          </a:p>
          <a:p>
            <a:pPr defTabSz="473412">
              <a:defRPr/>
            </a:pPr>
            <a:r>
              <a:rPr lang="en-US" dirty="0">
                <a:ea typeface="+mn-ea"/>
                <a:cs typeface="+mn-cs"/>
              </a:rPr>
              <a:t>We are not asking to pay us more within the $10 piece of the pie, but pay us different. Pay us from where we really add value to the system: the $90 piece of the pie.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488DD8E-7FC5-4225-B9D1-25948EC47142}" type="slidenum">
              <a:rPr lang="en-US" smtClean="0"/>
              <a:t>7</a:t>
            </a:fld>
            <a:endParaRPr lang="en-US"/>
          </a:p>
        </p:txBody>
      </p:sp>
    </p:spTree>
    <p:extLst>
      <p:ext uri="{BB962C8B-B14F-4D97-AF65-F5344CB8AC3E}">
        <p14:creationId xmlns:p14="http://schemas.microsoft.com/office/powerpoint/2010/main" val="39153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All pharmacies are not the same.</a:t>
            </a:r>
            <a:r>
              <a:rPr lang="en-US" i="1" baseline="0" dirty="0"/>
              <a:t> Some focus on the prescription and will continue down the “filling prescriptions as fast and accurate as you can” path.</a:t>
            </a:r>
          </a:p>
          <a:p>
            <a:endParaRPr lang="en-US" i="1" baseline="0" dirty="0"/>
          </a:p>
          <a:p>
            <a:r>
              <a:rPr lang="en-US" i="1" baseline="0" dirty="0"/>
              <a:t>Other pharmacies are different. They:</a:t>
            </a:r>
          </a:p>
          <a:p>
            <a:endParaRPr lang="en-US" i="1" baseline="0" dirty="0"/>
          </a:p>
          <a:p>
            <a:pPr marL="177530" indent="-177530">
              <a:buFont typeface="Arial" charset="0"/>
              <a:buChar char="•"/>
            </a:pPr>
            <a:r>
              <a:rPr lang="en-US" i="1" baseline="0" dirty="0"/>
              <a:t>Can (or are willing to) provide medication optimization activities, patient care management, and other enhanced pharmacy services.</a:t>
            </a:r>
          </a:p>
          <a:p>
            <a:pPr marL="177530" indent="-177530">
              <a:buFont typeface="Arial" charset="0"/>
              <a:buChar char="•"/>
            </a:pPr>
            <a:r>
              <a:rPr lang="en-US" i="1" baseline="0" dirty="0"/>
              <a:t>Collaborate with patient’s physicians and other care team members to improve the patient’s health,</a:t>
            </a:r>
          </a:p>
          <a:p>
            <a:pPr marL="177530" indent="-177530">
              <a:buFont typeface="Arial" charset="0"/>
              <a:buChar char="•"/>
            </a:pPr>
            <a:r>
              <a:rPr lang="en-US" i="1" baseline="0" dirty="0"/>
              <a:t>Focus on the interventions that improve the health outcome of their patients. These are CPESN pharmacies.</a:t>
            </a:r>
          </a:p>
          <a:p>
            <a:endParaRPr lang="en-US" dirty="0"/>
          </a:p>
        </p:txBody>
      </p:sp>
      <p:sp>
        <p:nvSpPr>
          <p:cNvPr id="4" name="Slide Number Placeholder 3"/>
          <p:cNvSpPr>
            <a:spLocks noGrp="1"/>
          </p:cNvSpPr>
          <p:nvPr>
            <p:ph type="sldNum" sz="quarter" idx="10"/>
          </p:nvPr>
        </p:nvSpPr>
        <p:spPr/>
        <p:txBody>
          <a:bodyPr/>
          <a:lstStyle/>
          <a:p>
            <a:fld id="{D488DD8E-7FC5-4225-B9D1-25948EC47142}" type="slidenum">
              <a:rPr lang="en-US" smtClean="0"/>
              <a:t>10</a:t>
            </a:fld>
            <a:endParaRPr lang="en-US"/>
          </a:p>
        </p:txBody>
      </p:sp>
    </p:spTree>
    <p:extLst>
      <p:ext uri="{BB962C8B-B14F-4D97-AF65-F5344CB8AC3E}">
        <p14:creationId xmlns:p14="http://schemas.microsoft.com/office/powerpoint/2010/main" val="171516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important update is that </a:t>
            </a:r>
            <a:r>
              <a:rPr lang="en-US" sz="1200" b="0" i="0" kern="1200" dirty="0">
                <a:solidFill>
                  <a:schemeClr val="tx1"/>
                </a:solidFill>
                <a:effectLst/>
                <a:latin typeface="+mn-lt"/>
                <a:ea typeface="+mn-ea"/>
                <a:cs typeface="+mn-cs"/>
              </a:rPr>
              <a:t>payer programs are being developed and </a:t>
            </a:r>
            <a:r>
              <a:rPr lang="en-US" sz="1200" b="0" i="0" kern="1200" dirty="0" err="1">
                <a:solidFill>
                  <a:schemeClr val="tx1"/>
                </a:solidFill>
                <a:effectLst/>
                <a:latin typeface="+mn-lt"/>
                <a:ea typeface="+mn-ea"/>
                <a:cs typeface="+mn-cs"/>
              </a:rPr>
              <a:t>exectued</a:t>
            </a:r>
            <a:r>
              <a:rPr lang="en-US" sz="1200" b="0" i="0" kern="1200" dirty="0">
                <a:solidFill>
                  <a:schemeClr val="tx1"/>
                </a:solidFill>
                <a:effectLst/>
                <a:latin typeface="+mn-lt"/>
                <a:ea typeface="+mn-ea"/>
                <a:cs typeface="+mn-cs"/>
              </a:rPr>
              <a:t> on.</a:t>
            </a:r>
            <a:endParaRPr lang="en-US" dirty="0"/>
          </a:p>
        </p:txBody>
      </p:sp>
      <p:sp>
        <p:nvSpPr>
          <p:cNvPr id="4" name="Slide Number Placeholder 3"/>
          <p:cNvSpPr>
            <a:spLocks noGrp="1"/>
          </p:cNvSpPr>
          <p:nvPr>
            <p:ph type="sldNum" sz="quarter" idx="10"/>
          </p:nvPr>
        </p:nvSpPr>
        <p:spPr/>
        <p:txBody>
          <a:bodyPr/>
          <a:lstStyle/>
          <a:p>
            <a:fld id="{D488DD8E-7FC5-4225-B9D1-25948EC47142}" type="slidenum">
              <a:rPr lang="en-US" smtClean="0"/>
              <a:t>11</a:t>
            </a:fld>
            <a:endParaRPr lang="en-US"/>
          </a:p>
        </p:txBody>
      </p:sp>
    </p:spTree>
    <p:extLst>
      <p:ext uri="{BB962C8B-B14F-4D97-AF65-F5344CB8AC3E}">
        <p14:creationId xmlns:p14="http://schemas.microsoft.com/office/powerpoint/2010/main" val="80543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endParaRPr lang="en-US" dirty="0"/>
          </a:p>
          <a:p>
            <a:r>
              <a:rPr lang="en-US" dirty="0"/>
              <a:t>The purpose of the CPESN of WNY is to develop, implement, and maintain a network of community pharmacies that provide high quality enhanced services to patients to improve patient clinical outcomes and utilization of healthcare resources by working collaboratively with other healthcare providers, health systems, accountable care organizations, and other key stakeholders. The CPESN of WNY will work with payers to ensure that overall health care spend is optimized and reduced by appropriately managing patients’ medication therapy. The network is focused on high quality performance in all aspects of the practice including implementation of enhanced services, provision of patient care services, collaboration with other health care providers and key stakeholders, and working closely with payers to improve overall health care resources utilization and overall health care spending. The participating CPESN of WNY pharmacies agree to be active participants in the network, collaborating and sharing ideas, and willing to share practice data as determined, requested, and needed by the network. </a:t>
            </a:r>
          </a:p>
        </p:txBody>
      </p:sp>
      <p:sp>
        <p:nvSpPr>
          <p:cNvPr id="4" name="Slide Number Placeholder 3"/>
          <p:cNvSpPr>
            <a:spLocks noGrp="1"/>
          </p:cNvSpPr>
          <p:nvPr>
            <p:ph type="sldNum" sz="quarter" idx="10"/>
          </p:nvPr>
        </p:nvSpPr>
        <p:spPr/>
        <p:txBody>
          <a:bodyPr/>
          <a:lstStyle/>
          <a:p>
            <a:fld id="{2B949B80-E8EA-4725-9623-F9A135AC3749}" type="slidenum">
              <a:rPr lang="en-US" smtClean="0"/>
              <a:t>17</a:t>
            </a:fld>
            <a:endParaRPr lang="en-US"/>
          </a:p>
        </p:txBody>
      </p:sp>
    </p:spTree>
    <p:extLst>
      <p:ext uri="{BB962C8B-B14F-4D97-AF65-F5344CB8AC3E}">
        <p14:creationId xmlns:p14="http://schemas.microsoft.com/office/powerpoint/2010/main" val="128307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4" indent="-181204">
              <a:buFont typeface="Arial" panose="020B0604020202020204" pitchFamily="34" charset="0"/>
              <a:buChar char="•"/>
            </a:pPr>
            <a:r>
              <a:rPr lang="en-US" dirty="0"/>
              <a:t>Establish a therapeutic relationship with patients</a:t>
            </a:r>
          </a:p>
          <a:p>
            <a:pPr marL="181204" indent="-181204">
              <a:buFont typeface="Arial" panose="020B0604020202020204" pitchFamily="34" charset="0"/>
              <a:buChar char="•"/>
            </a:pPr>
            <a:r>
              <a:rPr lang="en-US" dirty="0"/>
              <a:t>Offer a private and confidential setting to talk with patients about their medications and related health care issues or concerns;</a:t>
            </a:r>
          </a:p>
          <a:p>
            <a:pPr marL="181204" indent="-181204">
              <a:buFont typeface="Arial" panose="020B0604020202020204" pitchFamily="34" charset="0"/>
              <a:buChar char="•"/>
            </a:pPr>
            <a:r>
              <a:rPr lang="en-US" dirty="0"/>
              <a:t>Counsel patients on the appropriate and safe use of their medications (prescription, OTC, supplements, herbals and home remedies) including benefits and potential side effects;</a:t>
            </a:r>
          </a:p>
          <a:p>
            <a:pPr marL="181204" indent="-181204">
              <a:buFont typeface="Arial" panose="020B0604020202020204" pitchFamily="34" charset="0"/>
              <a:buChar char="•"/>
            </a:pPr>
            <a:r>
              <a:rPr lang="en-US" dirty="0"/>
              <a:t>Assist the patients with understanding the importance of all medications and taking them as prescribed or recommended;</a:t>
            </a:r>
          </a:p>
          <a:p>
            <a:pPr marL="181204" indent="-181204">
              <a:buFont typeface="Arial" panose="020B0604020202020204" pitchFamily="34" charset="0"/>
              <a:buChar char="•"/>
            </a:pPr>
            <a:r>
              <a:rPr lang="en-US" dirty="0"/>
              <a:t>Provide regular ongoing reviews of patients’ medication regimens to identify opportunities to optimize therapy;</a:t>
            </a:r>
          </a:p>
          <a:p>
            <a:pPr marL="181204" indent="-181204">
              <a:buFont typeface="Arial" panose="020B0604020202020204" pitchFamily="34" charset="0"/>
              <a:buChar char="•"/>
            </a:pPr>
            <a:r>
              <a:rPr lang="en-US" dirty="0"/>
              <a:t>Work collaboratively with health care professionals to resolve any concerns with the patients’ medications;</a:t>
            </a:r>
          </a:p>
          <a:p>
            <a:pPr marL="181204" indent="-181204">
              <a:buFont typeface="Arial" panose="020B0604020202020204" pitchFamily="34" charset="0"/>
              <a:buChar char="•"/>
            </a:pPr>
            <a:r>
              <a:rPr lang="en-US" dirty="0"/>
              <a:t>Reinforce the patients’ goals of therapy;</a:t>
            </a:r>
          </a:p>
          <a:p>
            <a:pPr marL="181204" indent="-181204">
              <a:buFont typeface="Arial" panose="020B0604020202020204" pitchFamily="34" charset="0"/>
              <a:buChar char="•"/>
            </a:pPr>
            <a:r>
              <a:rPr lang="en-US" dirty="0"/>
              <a:t>Enhance care coordination and provide additional monitoring between provider office visits for patients, especially those who are non-‐adherent to medications and/or are medically complex; and</a:t>
            </a:r>
          </a:p>
          <a:p>
            <a:pPr marL="181204" indent="-181204">
              <a:buFont typeface="Arial" panose="020B0604020202020204" pitchFamily="34" charset="0"/>
              <a:buChar char="•"/>
            </a:pPr>
            <a:r>
              <a:rPr lang="en-US" dirty="0"/>
              <a:t>Communicate with prescribers and other providers that provide clinical recommendations to resolve DTPs, achieve goals of therapy, and improve patient outcomes.</a:t>
            </a:r>
          </a:p>
          <a:p>
            <a:endParaRPr lang="en-US" dirty="0"/>
          </a:p>
        </p:txBody>
      </p:sp>
      <p:sp>
        <p:nvSpPr>
          <p:cNvPr id="4" name="Slide Number Placeholder 3"/>
          <p:cNvSpPr>
            <a:spLocks noGrp="1"/>
          </p:cNvSpPr>
          <p:nvPr>
            <p:ph type="sldNum" sz="quarter" idx="10"/>
          </p:nvPr>
        </p:nvSpPr>
        <p:spPr/>
        <p:txBody>
          <a:bodyPr/>
          <a:lstStyle/>
          <a:p>
            <a:fld id="{2B949B80-E8EA-4725-9623-F9A135AC3749}" type="slidenum">
              <a:rPr lang="en-US" smtClean="0"/>
              <a:t>19</a:t>
            </a:fld>
            <a:endParaRPr lang="en-US"/>
          </a:p>
        </p:txBody>
      </p:sp>
    </p:spTree>
    <p:extLst>
      <p:ext uri="{BB962C8B-B14F-4D97-AF65-F5344CB8AC3E}">
        <p14:creationId xmlns:p14="http://schemas.microsoft.com/office/powerpoint/2010/main" val="211307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Reference: Clifton, Cody L., et al. "Financial impact of patients enrolled in a medication adherence program at an independent community </a:t>
            </a:r>
            <a:r>
              <a:rPr lang="en-US" sz="1200" b="0" i="0" kern="1200" dirty="0" err="1">
                <a:solidFill>
                  <a:schemeClr val="tx1"/>
                </a:solidFill>
                <a:effectLst/>
                <a:latin typeface="+mn-lt"/>
                <a:ea typeface="+mn-ea"/>
                <a:cs typeface="+mn-cs"/>
              </a:rPr>
              <a:t>pharmacy."Journal</a:t>
            </a:r>
            <a:r>
              <a:rPr lang="en-US" sz="1200" b="0" i="0" kern="1200" dirty="0">
                <a:solidFill>
                  <a:schemeClr val="tx1"/>
                </a:solidFill>
                <a:effectLst/>
                <a:latin typeface="+mn-lt"/>
                <a:ea typeface="+mn-ea"/>
                <a:cs typeface="+mn-cs"/>
              </a:rPr>
              <a:t> of the American Pharmacists Association58.4 (2018): S109-S113.</a:t>
            </a:r>
            <a:endParaRPr lang="en-US" dirty="0"/>
          </a:p>
        </p:txBody>
      </p:sp>
      <p:sp>
        <p:nvSpPr>
          <p:cNvPr id="4" name="Slide Number Placeholder 3"/>
          <p:cNvSpPr>
            <a:spLocks noGrp="1"/>
          </p:cNvSpPr>
          <p:nvPr>
            <p:ph type="sldNum" sz="quarter" idx="10"/>
          </p:nvPr>
        </p:nvSpPr>
        <p:spPr/>
        <p:txBody>
          <a:bodyPr/>
          <a:lstStyle/>
          <a:p>
            <a:fld id="{D488DD8E-7FC5-4225-B9D1-25948EC47142}" type="slidenum">
              <a:rPr lang="en-US" smtClean="0"/>
              <a:t>23</a:t>
            </a:fld>
            <a:endParaRPr lang="en-US"/>
          </a:p>
        </p:txBody>
      </p:sp>
    </p:spTree>
    <p:extLst>
      <p:ext uri="{BB962C8B-B14F-4D97-AF65-F5344CB8AC3E}">
        <p14:creationId xmlns:p14="http://schemas.microsoft.com/office/powerpoint/2010/main" val="145871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Breakdown regions, numbers in each, each network at different stages</a:t>
            </a:r>
          </a:p>
        </p:txBody>
      </p:sp>
      <p:sp>
        <p:nvSpPr>
          <p:cNvPr id="4" name="Slide Number Placeholder 3"/>
          <p:cNvSpPr>
            <a:spLocks noGrp="1"/>
          </p:cNvSpPr>
          <p:nvPr>
            <p:ph type="sldNum" sz="quarter" idx="10"/>
          </p:nvPr>
        </p:nvSpPr>
        <p:spPr/>
        <p:txBody>
          <a:bodyPr/>
          <a:lstStyle/>
          <a:p>
            <a:fld id="{6DE435B9-5682-9647-8794-12A61ED9CD55}" type="slidenum">
              <a:rPr lang="en-US" smtClean="0"/>
              <a:t>40</a:t>
            </a:fld>
            <a:endParaRPr lang="en-US"/>
          </a:p>
        </p:txBody>
      </p:sp>
    </p:spTree>
    <p:extLst>
      <p:ext uri="{BB962C8B-B14F-4D97-AF65-F5344CB8AC3E}">
        <p14:creationId xmlns:p14="http://schemas.microsoft.com/office/powerpoint/2010/main" val="205481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http://</a:t>
            </a:r>
            <a:r>
              <a:rPr lang="en-US" sz="1200" dirty="0" err="1"/>
              <a:t>www.buffalo.edu</a:t>
            </a:r>
            <a:r>
              <a:rPr lang="en-US" sz="1200" dirty="0"/>
              <a:t>/</a:t>
            </a:r>
            <a:r>
              <a:rPr lang="en-US" sz="1200" dirty="0" err="1"/>
              <a:t>tprc</a:t>
            </a:r>
            <a:r>
              <a:rPr lang="en-US" sz="1200" dirty="0"/>
              <a:t>/news-and-</a:t>
            </a:r>
            <a:r>
              <a:rPr lang="en-US" sz="1200" dirty="0" err="1"/>
              <a:t>announcements.host.html</a:t>
            </a:r>
            <a:r>
              <a:rPr lang="en-US" sz="1200" dirty="0"/>
              <a:t>/content/shared/pharmacy/articles/</a:t>
            </a:r>
            <a:r>
              <a:rPr lang="en-US" sz="1200" dirty="0" err="1"/>
              <a:t>academic_articles</a:t>
            </a:r>
            <a:r>
              <a:rPr lang="en-US" sz="1200" dirty="0"/>
              <a:t>/2019/ub-joins-the-academia-cpesn-transformation-pharmacy-collaborative.detail.html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www.actforpharmacy.co</a:t>
            </a:r>
            <a:endParaRPr lang="en-US" sz="1200" dirty="0"/>
          </a:p>
        </p:txBody>
      </p:sp>
      <p:sp>
        <p:nvSpPr>
          <p:cNvPr id="4" name="Slide Number Placeholder 3"/>
          <p:cNvSpPr>
            <a:spLocks noGrp="1"/>
          </p:cNvSpPr>
          <p:nvPr>
            <p:ph type="sldNum" sz="quarter" idx="10"/>
          </p:nvPr>
        </p:nvSpPr>
        <p:spPr/>
        <p:txBody>
          <a:bodyPr/>
          <a:lstStyle/>
          <a:p>
            <a:fld id="{D488DD8E-7FC5-4225-B9D1-25948EC47142}" type="slidenum">
              <a:rPr lang="en-US" smtClean="0"/>
              <a:t>41</a:t>
            </a:fld>
            <a:endParaRPr lang="en-US"/>
          </a:p>
        </p:txBody>
      </p:sp>
    </p:spTree>
    <p:extLst>
      <p:ext uri="{BB962C8B-B14F-4D97-AF65-F5344CB8AC3E}">
        <p14:creationId xmlns:p14="http://schemas.microsoft.com/office/powerpoint/2010/main" val="29395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DE88D91A-1E7A-4021-88B4-305CB928E054}" type="slidenum">
              <a:rPr lang="en-US" smtClean="0"/>
              <a:t>‹#›</a:t>
            </a:fld>
            <a:endParaRPr lang="en-US"/>
          </a:p>
        </p:txBody>
      </p:sp>
    </p:spTree>
    <p:extLst>
      <p:ext uri="{BB962C8B-B14F-4D97-AF65-F5344CB8AC3E}">
        <p14:creationId xmlns:p14="http://schemas.microsoft.com/office/powerpoint/2010/main" val="373664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A02523-2FB5-4675-ABDF-A441ED1034F7}"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178CC-E4C9-42FA-AFD5-4365043816AC}" type="slidenum">
              <a:rPr lang="en-US" smtClean="0"/>
              <a:t>‹#›</a:t>
            </a:fld>
            <a:endParaRPr lang="en-US"/>
          </a:p>
        </p:txBody>
      </p:sp>
    </p:spTree>
    <p:extLst>
      <p:ext uri="{BB962C8B-B14F-4D97-AF65-F5344CB8AC3E}">
        <p14:creationId xmlns:p14="http://schemas.microsoft.com/office/powerpoint/2010/main" val="81345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42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788505"/>
            <a:ext cx="10515600" cy="902185"/>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3"/>
          <p:cNvSpPr>
            <a:spLocks noGrp="1"/>
          </p:cNvSpPr>
          <p:nvPr>
            <p:ph type="dt" sz="half" idx="4294967295"/>
          </p:nvPr>
        </p:nvSpPr>
        <p:spPr>
          <a:xfrm>
            <a:off x="400003" y="6358902"/>
            <a:ext cx="5068468" cy="365125"/>
          </a:xfrm>
          <a:prstGeom prst="rect">
            <a:avLst/>
          </a:prstGeom>
        </p:spPr>
        <p:txBody>
          <a:bodyPr lIns="64008" tIns="32004" rIns="64008" bIns="32004" anchor="ctr"/>
          <a:lstStyle>
            <a:lvl1pPr>
              <a:defRPr sz="1000" b="0" i="0">
                <a:solidFill>
                  <a:schemeClr val="bg1"/>
                </a:solidFill>
                <a:latin typeface="Times New Roman" charset="0"/>
                <a:ea typeface="Times New Roman" charset="0"/>
                <a:cs typeface="Times New Roman" charset="0"/>
              </a:defRPr>
            </a:lvl1pPr>
          </a:lstStyle>
          <a:p>
            <a:pPr>
              <a:defRPr/>
            </a:pPr>
            <a:r>
              <a:rPr lang="en-US" sz="900" dirty="0"/>
              <a:t>Confidential </a:t>
            </a:r>
            <a:r>
              <a:rPr lang="mr-IN" sz="900" dirty="0"/>
              <a:t>–</a:t>
            </a:r>
            <a:r>
              <a:rPr lang="en-US" sz="900" dirty="0"/>
              <a:t> Do not reproduce or reuse without consent.</a:t>
            </a:r>
          </a:p>
        </p:txBody>
      </p:sp>
    </p:spTree>
    <p:extLst>
      <p:ext uri="{BB962C8B-B14F-4D97-AF65-F5344CB8AC3E}">
        <p14:creationId xmlns:p14="http://schemas.microsoft.com/office/powerpoint/2010/main" val="184298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al Content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35492" y="163636"/>
            <a:ext cx="11521016" cy="961781"/>
          </a:xfrm>
          <a:prstGeom prst="rect">
            <a:avLst/>
          </a:prstGeom>
        </p:spPr>
        <p:txBody>
          <a:bodyPr anchor="ctr"/>
          <a:lstStyle>
            <a:lvl1pPr marL="0" indent="0" algn="ctr">
              <a:buNone/>
              <a:defRPr sz="3600" b="0" i="0" baseline="0">
                <a:solidFill>
                  <a:schemeClr val="accent1">
                    <a:lumMod val="50000"/>
                  </a:schemeClr>
                </a:solidFill>
                <a:latin typeface="Helvetica" charset="0"/>
                <a:ea typeface="Helvetica" charset="0"/>
                <a:cs typeface="Helvetica" charset="0"/>
              </a:defRPr>
            </a:lvl1pPr>
          </a:lstStyle>
          <a:p>
            <a:pPr lvl="0"/>
            <a:r>
              <a:rPr lang="en-US" dirty="0"/>
              <a:t>Click to edit content</a:t>
            </a:r>
          </a:p>
        </p:txBody>
      </p:sp>
      <p:sp>
        <p:nvSpPr>
          <p:cNvPr id="5" name="Text Placeholder 3"/>
          <p:cNvSpPr>
            <a:spLocks noGrp="1"/>
          </p:cNvSpPr>
          <p:nvPr>
            <p:ph type="body" sz="quarter" idx="11" hasCustomPrompt="1"/>
          </p:nvPr>
        </p:nvSpPr>
        <p:spPr>
          <a:xfrm>
            <a:off x="335492" y="1289051"/>
            <a:ext cx="11521016" cy="4452070"/>
          </a:xfrm>
          <a:prstGeom prst="rect">
            <a:avLst/>
          </a:prstGeom>
        </p:spPr>
        <p:txBody>
          <a:bodyPr anchor="t"/>
          <a:lstStyle>
            <a:lvl1pPr marL="0" indent="0" algn="l">
              <a:buNone/>
              <a:defRPr sz="2400" b="0" i="0" baseline="0">
                <a:solidFill>
                  <a:schemeClr val="accent1">
                    <a:lumMod val="50000"/>
                  </a:schemeClr>
                </a:solidFill>
                <a:latin typeface="Helvetica" charset="0"/>
                <a:ea typeface="Helvetica" charset="0"/>
                <a:cs typeface="Helvetica" charset="0"/>
              </a:defRPr>
            </a:lvl1pPr>
          </a:lstStyle>
          <a:p>
            <a:pPr lvl="0"/>
            <a:r>
              <a:rPr lang="en-US" dirty="0"/>
              <a:t>Click to edit content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41121"/>
            <a:ext cx="12192000" cy="1115568"/>
          </a:xfrm>
          <a:prstGeom prst="rect">
            <a:avLst/>
          </a:prstGeom>
        </p:spPr>
      </p:pic>
    </p:spTree>
    <p:extLst>
      <p:ext uri="{BB962C8B-B14F-4D97-AF65-F5344CB8AC3E}">
        <p14:creationId xmlns:p14="http://schemas.microsoft.com/office/powerpoint/2010/main" val="2015781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8D91A-1E7A-4021-88B4-305CB928E054}" type="slidenum">
              <a:rPr lang="en-US" smtClean="0"/>
              <a:t>‹#›</a:t>
            </a:fld>
            <a:endParaRPr lang="en-US"/>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9382" y="6183720"/>
            <a:ext cx="3629541" cy="537755"/>
          </a:xfrm>
          <a:prstGeom prst="rect">
            <a:avLst/>
          </a:prstGeom>
        </p:spPr>
      </p:pic>
      <p:cxnSp>
        <p:nvCxnSpPr>
          <p:cNvPr id="10" name="Straight Connector 9"/>
          <p:cNvCxnSpPr/>
          <p:nvPr userDrawn="1"/>
        </p:nvCxnSpPr>
        <p:spPr>
          <a:xfrm>
            <a:off x="249382" y="5986756"/>
            <a:ext cx="11637818" cy="0"/>
          </a:xfrm>
          <a:prstGeom prst="line">
            <a:avLst/>
          </a:prstGeom>
          <a:ln>
            <a:headEnd type="oval" w="sm" len="sm"/>
            <a:tailEnd type="oval" w="sm" len="s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2843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jdaly@buffal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tiff"/><Relationship Id="rId7" Type="http://schemas.openxmlformats.org/officeDocument/2006/relationships/image" Target="../media/image22.png"/><Relationship Id="rId2" Type="http://schemas.openxmlformats.org/officeDocument/2006/relationships/image" Target="../media/image17.tif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tiff"/></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391780"/>
            <a:ext cx="12192000" cy="1754326"/>
          </a:xfrm>
          <a:prstGeom prst="rect">
            <a:avLst/>
          </a:prstGeom>
          <a:noFill/>
        </p:spPr>
        <p:txBody>
          <a:bodyPr wrap="square" rtlCol="0">
            <a:spAutoFit/>
          </a:bodyPr>
          <a:lstStyle/>
          <a:p>
            <a:pPr algn="ctr"/>
            <a:r>
              <a:rPr lang="en-US" sz="5400" b="1" dirty="0">
                <a:solidFill>
                  <a:srgbClr val="0071BE"/>
                </a:solidFill>
                <a:cs typeface="Arial" panose="020B0604020202020204" pitchFamily="34" charset="0"/>
              </a:rPr>
              <a:t>Community Pharmacy Enhanced Service Networks (CPESN)</a:t>
            </a:r>
          </a:p>
        </p:txBody>
      </p:sp>
      <p:sp>
        <p:nvSpPr>
          <p:cNvPr id="2" name="Slide Number Placeholder 1"/>
          <p:cNvSpPr>
            <a:spLocks noGrp="1"/>
          </p:cNvSpPr>
          <p:nvPr>
            <p:ph type="sldNum" sz="quarter" idx="12"/>
          </p:nvPr>
        </p:nvSpPr>
        <p:spPr/>
        <p:txBody>
          <a:bodyPr/>
          <a:lstStyle/>
          <a:p>
            <a:fld id="{DE88D91A-1E7A-4021-88B4-305CB928E054}" type="slidenum">
              <a:rPr lang="en-US" smtClean="0"/>
              <a:t>1</a:t>
            </a:fld>
            <a:endParaRPr lang="en-US"/>
          </a:p>
        </p:txBody>
      </p:sp>
      <p:sp>
        <p:nvSpPr>
          <p:cNvPr id="10" name="TextBox 9"/>
          <p:cNvSpPr txBox="1"/>
          <p:nvPr/>
        </p:nvSpPr>
        <p:spPr>
          <a:xfrm>
            <a:off x="2366433" y="3616800"/>
            <a:ext cx="7459133" cy="1569660"/>
          </a:xfrm>
          <a:prstGeom prst="rect">
            <a:avLst/>
          </a:prstGeom>
          <a:noFill/>
        </p:spPr>
        <p:txBody>
          <a:bodyPr wrap="square" rtlCol="0">
            <a:spAutoFit/>
          </a:bodyPr>
          <a:lstStyle/>
          <a:p>
            <a:pPr lvl="0" algn="ctr">
              <a:lnSpc>
                <a:spcPct val="100000"/>
              </a:lnSpc>
              <a:spcBef>
                <a:spcPts val="0"/>
              </a:spcBef>
            </a:pPr>
            <a:r>
              <a:rPr lang="en-US" sz="1600" dirty="0">
                <a:solidFill>
                  <a:schemeClr val="bg2">
                    <a:lumMod val="50000"/>
                  </a:schemeClr>
                </a:solidFill>
              </a:rPr>
              <a:t>Christopher Daly, PharmD, MBA, BCACP</a:t>
            </a:r>
            <a:br>
              <a:rPr lang="en-US" sz="1600" dirty="0">
                <a:solidFill>
                  <a:schemeClr val="bg2">
                    <a:lumMod val="50000"/>
                  </a:schemeClr>
                </a:solidFill>
              </a:rPr>
            </a:br>
            <a:r>
              <a:rPr lang="en-US" sz="1600" dirty="0">
                <a:solidFill>
                  <a:schemeClr val="bg2">
                    <a:lumMod val="50000"/>
                  </a:schemeClr>
                </a:solidFill>
              </a:rPr>
              <a:t>Clinical Assistant Professor</a:t>
            </a:r>
          </a:p>
          <a:p>
            <a:pPr lvl="0" algn="ctr">
              <a:lnSpc>
                <a:spcPct val="100000"/>
              </a:lnSpc>
              <a:spcBef>
                <a:spcPts val="0"/>
              </a:spcBef>
            </a:pPr>
            <a:r>
              <a:rPr lang="en-US" sz="1600" dirty="0">
                <a:solidFill>
                  <a:schemeClr val="bg2">
                    <a:lumMod val="50000"/>
                  </a:schemeClr>
                </a:solidFill>
              </a:rPr>
              <a:t>University at Buffalo School of Pharmacy and Pharmaceutical Sciences</a:t>
            </a:r>
          </a:p>
          <a:p>
            <a:pPr lvl="0" algn="ctr">
              <a:lnSpc>
                <a:spcPct val="100000"/>
              </a:lnSpc>
              <a:spcBef>
                <a:spcPts val="0"/>
              </a:spcBef>
            </a:pPr>
            <a:r>
              <a:rPr lang="en-US" sz="1600" dirty="0">
                <a:solidFill>
                  <a:schemeClr val="bg2">
                    <a:lumMod val="50000"/>
                  </a:schemeClr>
                </a:solidFill>
              </a:rPr>
              <a:t>Christopher J Daly, PharmD, MBA</a:t>
            </a:r>
          </a:p>
          <a:p>
            <a:pPr lvl="0" algn="ctr">
              <a:lnSpc>
                <a:spcPct val="100000"/>
              </a:lnSpc>
              <a:spcBef>
                <a:spcPts val="0"/>
              </a:spcBef>
            </a:pPr>
            <a:r>
              <a:rPr lang="en-US" sz="1600" dirty="0">
                <a:solidFill>
                  <a:schemeClr val="bg2">
                    <a:lumMod val="50000"/>
                  </a:schemeClr>
                </a:solidFill>
              </a:rPr>
              <a:t>204 Kapoor Hall</a:t>
            </a:r>
          </a:p>
          <a:p>
            <a:pPr lvl="0" algn="ctr">
              <a:lnSpc>
                <a:spcPct val="100000"/>
              </a:lnSpc>
              <a:spcBef>
                <a:spcPts val="0"/>
              </a:spcBef>
            </a:pPr>
            <a:r>
              <a:rPr lang="en-US" sz="1600" dirty="0">
                <a:solidFill>
                  <a:schemeClr val="bg2">
                    <a:lumMod val="50000"/>
                  </a:schemeClr>
                </a:solidFill>
                <a:hlinkClick r:id="rId2"/>
              </a:rPr>
              <a:t>cjdaly@buffalo.edu</a:t>
            </a:r>
            <a:r>
              <a:rPr lang="en-US" sz="1600" dirty="0">
                <a:solidFill>
                  <a:schemeClr val="bg2">
                    <a:lumMod val="50000"/>
                  </a:schemeClr>
                </a:solidFill>
              </a:rPr>
              <a:t>  </a:t>
            </a:r>
          </a:p>
        </p:txBody>
      </p:sp>
    </p:spTree>
    <p:extLst>
      <p:ext uri="{BB962C8B-B14F-4D97-AF65-F5344CB8AC3E}">
        <p14:creationId xmlns:p14="http://schemas.microsoft.com/office/powerpoint/2010/main" val="34598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CPESN Pharmacies are Focused on More than just Filling Prescriptions</a:t>
            </a:r>
            <a:br>
              <a:rPr lang="en-US" dirty="0"/>
            </a:br>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t>10</a:t>
            </a:fld>
            <a:endParaRPr lang="en-US"/>
          </a:p>
        </p:txBody>
      </p:sp>
      <p:sp>
        <p:nvSpPr>
          <p:cNvPr id="5" name="Rectangle 4"/>
          <p:cNvSpPr/>
          <p:nvPr/>
        </p:nvSpPr>
        <p:spPr>
          <a:xfrm>
            <a:off x="2224628" y="3899820"/>
            <a:ext cx="2324100" cy="1200329"/>
          </a:xfrm>
          <a:prstGeom prst="rect">
            <a:avLst/>
          </a:prstGeom>
        </p:spPr>
        <p:txBody>
          <a:bodyPr wrap="square">
            <a:spAutoFit/>
          </a:bodyPr>
          <a:lstStyle/>
          <a:p>
            <a:pPr algn="ctr"/>
            <a:r>
              <a:rPr lang="en-US" dirty="0">
                <a:ea typeface="Arial Narrow" charset="0"/>
                <a:cs typeface="Arial Narrow" charset="0"/>
              </a:rPr>
              <a:t>Provide medication optimization activities and enhanced services for patients</a:t>
            </a:r>
          </a:p>
        </p:txBody>
      </p:sp>
      <p:sp>
        <p:nvSpPr>
          <p:cNvPr id="6" name="TextBox 5"/>
          <p:cNvSpPr txBox="1"/>
          <p:nvPr/>
        </p:nvSpPr>
        <p:spPr>
          <a:xfrm>
            <a:off x="8211054" y="3899820"/>
            <a:ext cx="2171700" cy="1477328"/>
          </a:xfrm>
          <a:prstGeom prst="rect">
            <a:avLst/>
          </a:prstGeom>
          <a:noFill/>
        </p:spPr>
        <p:txBody>
          <a:bodyPr wrap="square" rtlCol="0">
            <a:spAutoFit/>
          </a:bodyPr>
          <a:lstStyle/>
          <a:p>
            <a:pPr algn="ctr"/>
            <a:r>
              <a:rPr lang="en-US" dirty="0">
                <a:ea typeface="Arial Narrow" charset="0"/>
                <a:cs typeface="Arial Narrow" charset="0"/>
              </a:rPr>
              <a:t>Focus on interventions that change patient behavior lead to better health</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390" y="2415888"/>
            <a:ext cx="1978576" cy="14839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7241" y="2137436"/>
            <a:ext cx="1651000" cy="1676014"/>
          </a:xfrm>
          <a:prstGeom prst="rect">
            <a:avLst/>
          </a:prstGeom>
        </p:spPr>
      </p:pic>
      <p:sp>
        <p:nvSpPr>
          <p:cNvPr id="9" name="Rectangle 8"/>
          <p:cNvSpPr/>
          <p:nvPr/>
        </p:nvSpPr>
        <p:spPr>
          <a:xfrm>
            <a:off x="5217841" y="3984204"/>
            <a:ext cx="2324100" cy="923330"/>
          </a:xfrm>
          <a:prstGeom prst="rect">
            <a:avLst/>
          </a:prstGeom>
        </p:spPr>
        <p:txBody>
          <a:bodyPr wrap="square">
            <a:spAutoFit/>
          </a:bodyPr>
          <a:lstStyle/>
          <a:p>
            <a:pPr algn="ctr"/>
            <a:r>
              <a:rPr lang="en-US" dirty="0">
                <a:ea typeface="Arial Narrow" charset="0"/>
                <a:cs typeface="Arial Narrow" charset="0"/>
              </a:rPr>
              <a:t>Collaborate with the extended care team to improve patient health</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30154" y="2421465"/>
            <a:ext cx="1333500" cy="1524000"/>
          </a:xfrm>
          <a:prstGeom prst="rect">
            <a:avLst/>
          </a:prstGeom>
        </p:spPr>
      </p:pic>
    </p:spTree>
    <p:extLst>
      <p:ext uri="{BB962C8B-B14F-4D97-AF65-F5344CB8AC3E}">
        <p14:creationId xmlns:p14="http://schemas.microsoft.com/office/powerpoint/2010/main" val="362700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NYCPS Newsletter Update May 2021</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5895" y="1144644"/>
            <a:ext cx="7585821" cy="4855855"/>
          </a:xfrm>
        </p:spPr>
      </p:pic>
      <p:sp>
        <p:nvSpPr>
          <p:cNvPr id="4" name="Slide Number Placeholder 3"/>
          <p:cNvSpPr>
            <a:spLocks noGrp="1"/>
          </p:cNvSpPr>
          <p:nvPr>
            <p:ph type="sldNum" sz="quarter" idx="12"/>
          </p:nvPr>
        </p:nvSpPr>
        <p:spPr/>
        <p:txBody>
          <a:bodyPr/>
          <a:lstStyle/>
          <a:p>
            <a:fld id="{26A178CC-E4C9-42FA-AFD5-4365043816AC}" type="slidenum">
              <a:rPr lang="en-US" smtClean="0"/>
              <a:t>11</a:t>
            </a:fld>
            <a:endParaRPr lang="en-US"/>
          </a:p>
        </p:txBody>
      </p:sp>
    </p:spTree>
    <p:extLst>
      <p:ext uri="{BB962C8B-B14F-4D97-AF65-F5344CB8AC3E}">
        <p14:creationId xmlns:p14="http://schemas.microsoft.com/office/powerpoint/2010/main" val="122368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Community-Based Pharmacy</a:t>
            </a:r>
          </a:p>
        </p:txBody>
      </p:sp>
      <p:sp>
        <p:nvSpPr>
          <p:cNvPr id="3" name="Content Placeholder 2"/>
          <p:cNvSpPr>
            <a:spLocks noGrp="1"/>
          </p:cNvSpPr>
          <p:nvPr>
            <p:ph idx="1"/>
          </p:nvPr>
        </p:nvSpPr>
        <p:spPr>
          <a:xfrm>
            <a:off x="838200" y="1513390"/>
            <a:ext cx="10515600" cy="4351338"/>
          </a:xfrm>
        </p:spPr>
        <p:txBody>
          <a:bodyPr/>
          <a:lstStyle/>
          <a:p>
            <a:pPr marL="342900" indent="-342900">
              <a:spcAft>
                <a:spcPts val="600"/>
              </a:spcAft>
              <a:buFont typeface="Arial" charset="0"/>
              <a:buChar char="•"/>
            </a:pPr>
            <a:r>
              <a:rPr lang="en-US" dirty="0">
                <a:ea typeface="Helvetica" charset="0"/>
                <a:cs typeface="Helvetica" charset="0"/>
              </a:rPr>
              <a:t>All pharmacies are </a:t>
            </a:r>
            <a:r>
              <a:rPr lang="en-US" u="sng" dirty="0">
                <a:ea typeface="Helvetica" charset="0"/>
                <a:cs typeface="Helvetica" charset="0"/>
              </a:rPr>
              <a:t>not</a:t>
            </a:r>
            <a:r>
              <a:rPr lang="en-US" dirty="0">
                <a:ea typeface="Helvetica" charset="0"/>
                <a:cs typeface="Helvetica" charset="0"/>
              </a:rPr>
              <a:t> the same</a:t>
            </a:r>
          </a:p>
          <a:p>
            <a:pPr marL="342900" indent="-342900">
              <a:spcAft>
                <a:spcPts val="600"/>
              </a:spcAft>
              <a:buFont typeface="Arial" charset="0"/>
              <a:buChar char="•"/>
            </a:pPr>
            <a:r>
              <a:rPr lang="en-US" dirty="0">
                <a:ea typeface="Helvetica" charset="0"/>
                <a:cs typeface="Helvetica" charset="0"/>
              </a:rPr>
              <a:t>Some pharmacies only focus on </a:t>
            </a:r>
            <a:r>
              <a:rPr lang="en-US" u="sng" dirty="0">
                <a:ea typeface="Helvetica" charset="0"/>
                <a:cs typeface="Helvetica" charset="0"/>
              </a:rPr>
              <a:t>the prescription</a:t>
            </a:r>
            <a:r>
              <a:rPr lang="en-US" dirty="0">
                <a:ea typeface="Helvetica" charset="0"/>
                <a:cs typeface="Helvetica" charset="0"/>
              </a:rPr>
              <a:t> and filling it fast as they can</a:t>
            </a:r>
            <a:r>
              <a:rPr lang="mr-IN" dirty="0">
                <a:ea typeface="Helvetica" charset="0"/>
                <a:cs typeface="Helvetica" charset="0"/>
              </a:rPr>
              <a:t>…</a:t>
            </a:r>
            <a:r>
              <a:rPr lang="en-US" dirty="0">
                <a:ea typeface="Helvetica" charset="0"/>
                <a:cs typeface="Helvetica" charset="0"/>
              </a:rPr>
              <a:t> with little patient interaction</a:t>
            </a:r>
          </a:p>
          <a:p>
            <a:pPr marL="342900" indent="-342900">
              <a:spcAft>
                <a:spcPts val="600"/>
              </a:spcAft>
              <a:buFont typeface="Arial" charset="0"/>
              <a:buChar char="•"/>
            </a:pPr>
            <a:r>
              <a:rPr lang="en-US" b="1" dirty="0">
                <a:ea typeface="Helvetica" charset="0"/>
                <a:cs typeface="Helvetica" charset="0"/>
              </a:rPr>
              <a:t>Other pharmacies focus on patients</a:t>
            </a:r>
          </a:p>
          <a:p>
            <a:pPr marL="342900" indent="-342900">
              <a:spcAft>
                <a:spcPts val="600"/>
              </a:spcAft>
              <a:buFont typeface="Arial" charset="0"/>
              <a:buChar char="•"/>
            </a:pPr>
            <a:r>
              <a:rPr lang="en-US" dirty="0">
                <a:ea typeface="Helvetica" charset="0"/>
                <a:cs typeface="Helvetica" charset="0"/>
              </a:rPr>
              <a:t>These pharmacies have </a:t>
            </a:r>
            <a:r>
              <a:rPr lang="en-US" u="sng" dirty="0">
                <a:ea typeface="Helvetica" charset="0"/>
                <a:cs typeface="Helvetica" charset="0"/>
              </a:rPr>
              <a:t>strong relationships with the patient and members of the patient’s local care team</a:t>
            </a:r>
          </a:p>
          <a:p>
            <a:pPr marL="342900" indent="-342900">
              <a:spcAft>
                <a:spcPts val="600"/>
              </a:spcAft>
              <a:buFont typeface="Arial" charset="0"/>
              <a:buChar char="•"/>
            </a:pPr>
            <a:r>
              <a:rPr lang="en-US" dirty="0">
                <a:ea typeface="Helvetica" charset="0"/>
                <a:cs typeface="Helvetica" charset="0"/>
              </a:rPr>
              <a:t>These pharmacies provide enhanced services that have proven to improve the health of complex patients</a:t>
            </a:r>
          </a:p>
          <a:p>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t>12</a:t>
            </a:fld>
            <a:endParaRPr lang="en-US"/>
          </a:p>
        </p:txBody>
      </p:sp>
    </p:spTree>
    <p:extLst>
      <p:ext uri="{BB962C8B-B14F-4D97-AF65-F5344CB8AC3E}">
        <p14:creationId xmlns:p14="http://schemas.microsoft.com/office/powerpoint/2010/main" val="385314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Fee-For-Service versus Population Management</a:t>
            </a:r>
          </a:p>
        </p:txBody>
      </p:sp>
      <p:pic>
        <p:nvPicPr>
          <p:cNvPr id="7" name="Content Placeholder 6"/>
          <p:cNvPicPr>
            <a:picLocks noGrp="1" noChangeAspect="1"/>
          </p:cNvPicPr>
          <p:nvPr>
            <p:ph idx="1"/>
          </p:nvPr>
        </p:nvPicPr>
        <p:blipFill>
          <a:blip r:embed="rId2"/>
          <a:stretch>
            <a:fillRect/>
          </a:stretch>
        </p:blipFill>
        <p:spPr>
          <a:xfrm>
            <a:off x="1860126" y="1027906"/>
            <a:ext cx="8412480" cy="5069102"/>
          </a:xfrm>
          <a:prstGeom prst="rect">
            <a:avLst/>
          </a:prstGeom>
        </p:spPr>
      </p:pic>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13</a:t>
            </a:fld>
            <a:endParaRPr lang="en-US">
              <a:solidFill>
                <a:prstClr val="black">
                  <a:tint val="75000"/>
                </a:prstClr>
              </a:solidFill>
            </a:endParaRPr>
          </a:p>
        </p:txBody>
      </p:sp>
      <p:sp>
        <p:nvSpPr>
          <p:cNvPr id="3" name="Rectangle 2"/>
          <p:cNvSpPr/>
          <p:nvPr/>
        </p:nvSpPr>
        <p:spPr>
          <a:xfrm>
            <a:off x="135467" y="5807075"/>
            <a:ext cx="1186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2261444" y="5991225"/>
            <a:ext cx="7609845" cy="365125"/>
          </a:xfrm>
        </p:spPr>
        <p:txBody>
          <a:bodyPr/>
          <a:lstStyle/>
          <a:p>
            <a:r>
              <a:rPr lang="en-US" dirty="0"/>
              <a:t>Source: NCPA Bootcamp Presentation. Aug. 2016. Troy Trygstad and Joseph Moose</a:t>
            </a:r>
          </a:p>
        </p:txBody>
      </p:sp>
    </p:spTree>
    <p:extLst>
      <p:ext uri="{BB962C8B-B14F-4D97-AF65-F5344CB8AC3E}">
        <p14:creationId xmlns:p14="http://schemas.microsoft.com/office/powerpoint/2010/main" val="179883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Analysis –  Network Savings</a:t>
            </a:r>
          </a:p>
        </p:txBody>
      </p:sp>
      <p:pic>
        <p:nvPicPr>
          <p:cNvPr id="5" name="Content Placeholder 4" descr="NCPA Bootcamp - enhanced 8-16-16.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16842" t="40365" r="16049" b="20248"/>
          <a:stretch/>
        </p:blipFill>
        <p:spPr>
          <a:xfrm>
            <a:off x="766233" y="1690688"/>
            <a:ext cx="10515600" cy="3354779"/>
          </a:xfrm>
        </p:spPr>
      </p:pic>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14</a:t>
            </a:fld>
            <a:endParaRPr lang="en-US">
              <a:solidFill>
                <a:prstClr val="black">
                  <a:tint val="75000"/>
                </a:prstClr>
              </a:solidFill>
            </a:endParaRPr>
          </a:p>
        </p:txBody>
      </p:sp>
      <p:sp>
        <p:nvSpPr>
          <p:cNvPr id="6" name="Footer Placeholder 4"/>
          <p:cNvSpPr>
            <a:spLocks noGrp="1"/>
          </p:cNvSpPr>
          <p:nvPr>
            <p:ph type="ftr" sz="quarter" idx="11"/>
          </p:nvPr>
        </p:nvSpPr>
        <p:spPr>
          <a:xfrm>
            <a:off x="2372355" y="5045467"/>
            <a:ext cx="7609845" cy="365125"/>
          </a:xfrm>
        </p:spPr>
        <p:txBody>
          <a:bodyPr/>
          <a:lstStyle/>
          <a:p>
            <a:r>
              <a:rPr lang="en-US" dirty="0"/>
              <a:t>Source: NCPA Bootcamp Presentation. Aug. 2016. Troy Trygstad and Joseph Moose</a:t>
            </a:r>
          </a:p>
        </p:txBody>
      </p:sp>
    </p:spTree>
    <p:extLst>
      <p:ext uri="{BB962C8B-B14F-4D97-AF65-F5344CB8AC3E}">
        <p14:creationId xmlns:p14="http://schemas.microsoft.com/office/powerpoint/2010/main" val="237475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CPA Bootcamp - enhanced 8-16-16.pdf - Adobe Acrobat Pro"/>
          <p:cNvPicPr>
            <a:picLocks noChangeAspect="1"/>
          </p:cNvPicPr>
          <p:nvPr/>
        </p:nvPicPr>
        <p:blipFill rotWithShape="1">
          <a:blip r:embed="rId2">
            <a:extLst>
              <a:ext uri="{28A0092B-C50C-407E-A947-70E740481C1C}">
                <a14:useLocalDpi xmlns:a14="http://schemas.microsoft.com/office/drawing/2010/main" val="0"/>
              </a:ext>
            </a:extLst>
          </a:blip>
          <a:srcRect l="16428" t="18188" r="15238" b="4500"/>
          <a:stretch/>
        </p:blipFill>
        <p:spPr>
          <a:xfrm>
            <a:off x="184096" y="0"/>
            <a:ext cx="11804704" cy="6822312"/>
          </a:xfrm>
          <a:prstGeom prst="rect">
            <a:avLst/>
          </a:prstGeom>
        </p:spPr>
      </p:pic>
    </p:spTree>
    <p:extLst>
      <p:ext uri="{BB962C8B-B14F-4D97-AF65-F5344CB8AC3E}">
        <p14:creationId xmlns:p14="http://schemas.microsoft.com/office/powerpoint/2010/main" val="234531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59" y="263579"/>
            <a:ext cx="10515600" cy="1325563"/>
          </a:xfrm>
        </p:spPr>
        <p:txBody>
          <a:bodyPr anchor="t"/>
          <a:lstStyle/>
          <a:p>
            <a:r>
              <a:rPr lang="en-US" dirty="0"/>
              <a:t>Changing Pharmacy Market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069774"/>
              </p:ext>
            </p:extLst>
          </p:nvPr>
        </p:nvGraphicFramePr>
        <p:xfrm>
          <a:off x="126643" y="998857"/>
          <a:ext cx="11938714" cy="542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6A178CC-E4C9-42FA-AFD5-4365043816A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43777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(Objectives) of Enhanced Service Networks </a:t>
            </a:r>
          </a:p>
        </p:txBody>
      </p:sp>
      <p:sp>
        <p:nvSpPr>
          <p:cNvPr id="3" name="Content Placeholder 2"/>
          <p:cNvSpPr>
            <a:spLocks noGrp="1"/>
          </p:cNvSpPr>
          <p:nvPr>
            <p:ph idx="1"/>
          </p:nvPr>
        </p:nvSpPr>
        <p:spPr/>
        <p:txBody>
          <a:bodyPr>
            <a:normAutofit lnSpcReduction="10000"/>
          </a:bodyPr>
          <a:lstStyle/>
          <a:p>
            <a:r>
              <a:rPr lang="en-US" dirty="0"/>
              <a:t>The purpose of the CPESN is to </a:t>
            </a:r>
            <a:r>
              <a:rPr lang="en-US" i="1" dirty="0"/>
              <a:t>decrease costs</a:t>
            </a:r>
            <a:r>
              <a:rPr lang="en-US" dirty="0"/>
              <a:t> to the healthcare system</a:t>
            </a:r>
          </a:p>
          <a:p>
            <a:r>
              <a:rPr lang="en-US" dirty="0"/>
              <a:t>Increasing </a:t>
            </a:r>
            <a:r>
              <a:rPr lang="en-US" b="1" dirty="0"/>
              <a:t>low cost primary care</a:t>
            </a:r>
            <a:r>
              <a:rPr lang="en-US" dirty="0"/>
              <a:t> utilization (e.g. primary prevention)</a:t>
            </a:r>
          </a:p>
          <a:p>
            <a:r>
              <a:rPr lang="en-US" dirty="0"/>
              <a:t>Offer services targeting </a:t>
            </a:r>
            <a:r>
              <a:rPr lang="en-US" i="1" dirty="0"/>
              <a:t>chronic condition management</a:t>
            </a:r>
            <a:r>
              <a:rPr lang="en-US" dirty="0"/>
              <a:t>, </a:t>
            </a:r>
            <a:r>
              <a:rPr lang="en-US" i="1" dirty="0"/>
              <a:t>patient education</a:t>
            </a:r>
            <a:r>
              <a:rPr lang="en-US" dirty="0"/>
              <a:t> and </a:t>
            </a:r>
            <a:r>
              <a:rPr lang="en-US" i="1" dirty="0"/>
              <a:t>medication adherence </a:t>
            </a:r>
          </a:p>
          <a:p>
            <a:r>
              <a:rPr lang="en-US" dirty="0"/>
              <a:t>Maintain a </a:t>
            </a:r>
            <a:r>
              <a:rPr lang="en-US" b="1" dirty="0"/>
              <a:t>network</a:t>
            </a:r>
            <a:r>
              <a:rPr lang="en-US" dirty="0"/>
              <a:t> of community pharmacies that provide high quality ‘enhanced’ services </a:t>
            </a:r>
          </a:p>
          <a:p>
            <a:r>
              <a:rPr lang="en-US" dirty="0"/>
              <a:t>Increase </a:t>
            </a:r>
            <a:r>
              <a:rPr lang="en-US" b="1" dirty="0"/>
              <a:t>collaboration</a:t>
            </a:r>
            <a:r>
              <a:rPr lang="en-US" dirty="0"/>
              <a:t> with other healthcare providers, health systems, third party payers, accountable care organizations, and other stakeholders</a:t>
            </a:r>
          </a:p>
          <a:p>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26465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Issues to Enhanced Service Network</a:t>
            </a:r>
          </a:p>
        </p:txBody>
      </p:sp>
      <p:sp>
        <p:nvSpPr>
          <p:cNvPr id="3" name="Content Placeholder 2"/>
          <p:cNvSpPr>
            <a:spLocks noGrp="1"/>
          </p:cNvSpPr>
          <p:nvPr>
            <p:ph idx="1"/>
          </p:nvPr>
        </p:nvSpPr>
        <p:spPr>
          <a:xfrm>
            <a:off x="711200" y="1283759"/>
            <a:ext cx="10515600" cy="4351338"/>
          </a:xfrm>
          <a:noFill/>
        </p:spPr>
        <p:txBody>
          <a:bodyPr/>
          <a:lstStyle/>
          <a:p>
            <a:r>
              <a:rPr lang="en-US" dirty="0"/>
              <a:t>How to scale team-based medication optimization efforts?</a:t>
            </a:r>
          </a:p>
          <a:p>
            <a:r>
              <a:rPr lang="en-US" dirty="0"/>
              <a:t>How do you change the workflow of a community pharmacy?</a:t>
            </a:r>
          </a:p>
          <a:p>
            <a:r>
              <a:rPr lang="en-US" dirty="0"/>
              <a:t>How do you evolve payment systems (e.g. – sell quality)? </a:t>
            </a:r>
          </a:p>
          <a:p>
            <a:r>
              <a:rPr lang="en-US" dirty="0"/>
              <a:t>How do you establish a network while maintaining autonomy? </a:t>
            </a:r>
          </a:p>
          <a:p>
            <a:r>
              <a:rPr lang="en-US" dirty="0"/>
              <a:t>Who will establish an equitable referral system? </a:t>
            </a:r>
          </a:p>
          <a:p>
            <a:r>
              <a:rPr lang="en-US" dirty="0"/>
              <a:t>What standards will be set and how to you evaluate quality?</a:t>
            </a:r>
          </a:p>
          <a:p>
            <a:r>
              <a:rPr lang="en-US" dirty="0"/>
              <a:t>Others issues? </a:t>
            </a:r>
          </a:p>
          <a:p>
            <a:pPr marL="0" indent="0" algn="ctr">
              <a:buNone/>
            </a:pPr>
            <a:br>
              <a:rPr lang="en-US" dirty="0"/>
            </a:br>
            <a:r>
              <a:rPr lang="en-US" b="1" dirty="0">
                <a:solidFill>
                  <a:srgbClr val="FF0000"/>
                </a:solidFill>
              </a:rPr>
              <a:t>(Begin to think about how this will get done)</a:t>
            </a:r>
          </a:p>
        </p:txBody>
      </p:sp>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54764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Enhanced Service Networks</a:t>
            </a:r>
          </a:p>
        </p:txBody>
      </p:sp>
      <p:sp>
        <p:nvSpPr>
          <p:cNvPr id="3" name="Content Placeholder 2"/>
          <p:cNvSpPr>
            <a:spLocks noGrp="1"/>
          </p:cNvSpPr>
          <p:nvPr>
            <p:ph idx="1"/>
          </p:nvPr>
        </p:nvSpPr>
        <p:spPr/>
        <p:txBody>
          <a:bodyPr numCol="2">
            <a:normAutofit/>
          </a:bodyPr>
          <a:lstStyle/>
          <a:p>
            <a:r>
              <a:rPr lang="en-US" dirty="0"/>
              <a:t>Establish a therapeutic relationship with patients</a:t>
            </a:r>
          </a:p>
          <a:p>
            <a:r>
              <a:rPr lang="en-US" dirty="0"/>
              <a:t>Offer a confidential setting to talk with patients about their medications and other concerns</a:t>
            </a:r>
          </a:p>
          <a:p>
            <a:r>
              <a:rPr lang="en-US" dirty="0"/>
              <a:t>Assist the patients with understanding the importance of all medications and taking them as prescribed or recommended</a:t>
            </a:r>
          </a:p>
          <a:p>
            <a:endParaRPr lang="en-US" dirty="0"/>
          </a:p>
          <a:p>
            <a:r>
              <a:rPr lang="en-US" dirty="0"/>
              <a:t>Access to medication reviews on an ongoing basis </a:t>
            </a:r>
          </a:p>
          <a:p>
            <a:r>
              <a:rPr lang="en-US" dirty="0"/>
              <a:t>Work collaboratively with health care professionals to identify and resolve  drug therapy problems (DTPs)</a:t>
            </a:r>
          </a:p>
          <a:p>
            <a:r>
              <a:rPr lang="en-US" dirty="0"/>
              <a:t>Provide care coordination for patients between provider office visits</a:t>
            </a:r>
          </a:p>
        </p:txBody>
      </p:sp>
      <p:sp>
        <p:nvSpPr>
          <p:cNvPr id="5" name="Slide Number Placeholder 4"/>
          <p:cNvSpPr>
            <a:spLocks noGrp="1"/>
          </p:cNvSpPr>
          <p:nvPr>
            <p:ph type="sldNum" sz="quarter" idx="12"/>
          </p:nvPr>
        </p:nvSpPr>
        <p:spPr/>
        <p:txBody>
          <a:bodyPr/>
          <a:lstStyle/>
          <a:p>
            <a:fld id="{26A178CC-E4C9-42FA-AFD5-4365043816A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17581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2508" y="660260"/>
            <a:ext cx="10437341" cy="584775"/>
          </a:xfrm>
          <a:prstGeom prst="rect">
            <a:avLst/>
          </a:prstGeom>
          <a:noFill/>
        </p:spPr>
        <p:txBody>
          <a:bodyPr wrap="square" rtlCol="0">
            <a:spAutoFit/>
          </a:bodyPr>
          <a:lstStyle/>
          <a:p>
            <a:r>
              <a:rPr lang="en-US" sz="3200" b="1" dirty="0">
                <a:cs typeface="Arial" panose="020B0604020202020204" pitchFamily="34" charset="0"/>
              </a:rPr>
              <a:t>Learning Objectives</a:t>
            </a:r>
          </a:p>
        </p:txBody>
      </p:sp>
      <p:sp>
        <p:nvSpPr>
          <p:cNvPr id="2" name="Slide Number Placeholder 1"/>
          <p:cNvSpPr>
            <a:spLocks noGrp="1"/>
          </p:cNvSpPr>
          <p:nvPr>
            <p:ph type="sldNum" sz="quarter" idx="12"/>
          </p:nvPr>
        </p:nvSpPr>
        <p:spPr/>
        <p:txBody>
          <a:bodyPr/>
          <a:lstStyle/>
          <a:p>
            <a:fld id="{DE88D91A-1E7A-4021-88B4-305CB928E054}" type="slidenum">
              <a:rPr lang="en-US" smtClean="0"/>
              <a:t>2</a:t>
            </a:fld>
            <a:endParaRPr lang="en-US"/>
          </a:p>
        </p:txBody>
      </p:sp>
      <p:sp>
        <p:nvSpPr>
          <p:cNvPr id="10" name="TextBox 9"/>
          <p:cNvSpPr txBox="1"/>
          <p:nvPr/>
        </p:nvSpPr>
        <p:spPr>
          <a:xfrm>
            <a:off x="502508" y="1353869"/>
            <a:ext cx="10326359"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t>Discuss common characteristics of pharmacies in a community pharmacy enhanced service network (CPESN).</a:t>
            </a:r>
          </a:p>
          <a:p>
            <a:pPr marL="457200" indent="-457200">
              <a:buFont typeface="Arial" panose="020B0604020202020204" pitchFamily="34" charset="0"/>
              <a:buChar char="•"/>
            </a:pPr>
            <a:r>
              <a:rPr lang="en-US" sz="2400" dirty="0"/>
              <a:t>Discuss the role of community pharmacy in providing medication management resources to the highest risk populations.</a:t>
            </a:r>
          </a:p>
          <a:p>
            <a:pPr marL="457200" indent="-457200">
              <a:buFont typeface="Arial" panose="020B0604020202020204" pitchFamily="34" charset="0"/>
              <a:buChar char="•"/>
            </a:pPr>
            <a:r>
              <a:rPr lang="en-US" sz="2400" dirty="0"/>
              <a:t>Describe how pharmacies are positioning themselves to integrate with care teams to lower health care costs and participate in new models of care and reimbursement.</a:t>
            </a:r>
          </a:p>
          <a:p>
            <a:pPr marL="457200" indent="-457200">
              <a:buFont typeface="Arial" panose="020B0604020202020204" pitchFamily="34" charset="0"/>
              <a:buChar char="•"/>
            </a:pPr>
            <a:r>
              <a:rPr lang="en-US" sz="2400" dirty="0"/>
              <a:t>Outline enhanced service networks participation criteria.</a:t>
            </a:r>
          </a:p>
          <a:p>
            <a:pPr marL="457200" indent="-457200">
              <a:buFont typeface="Arial" panose="020B0604020202020204" pitchFamily="34" charset="0"/>
              <a:buChar char="•"/>
            </a:pPr>
            <a:r>
              <a:rPr lang="en-US" sz="2400" dirty="0"/>
              <a:t>List examples of enhanced services. </a:t>
            </a:r>
          </a:p>
          <a:p>
            <a:pPr marL="457200" indent="-457200">
              <a:buFont typeface="Arial" panose="020B0604020202020204" pitchFamily="34" charset="0"/>
              <a:buChar char="•"/>
            </a:pPr>
            <a:r>
              <a:rPr lang="en-US" sz="2400" dirty="0"/>
              <a:t>Discuss key characteristics of clinically integrated networks.</a:t>
            </a:r>
          </a:p>
          <a:p>
            <a:pPr marL="457200" indent="-457200">
              <a:buFont typeface="Arial" panose="020B0604020202020204" pitchFamily="34" charset="0"/>
              <a:buChar char="•"/>
            </a:pPr>
            <a:r>
              <a:rPr lang="en-US" sz="2400" dirty="0"/>
              <a:t>Describe local CPESN network structure. </a:t>
            </a:r>
          </a:p>
          <a:p>
            <a:pPr marL="457200" indent="-457200">
              <a:buFont typeface="Arial" panose="020B0604020202020204" pitchFamily="34" charset="0"/>
              <a:buChar char="•"/>
            </a:pPr>
            <a:r>
              <a:rPr lang="en-US" sz="2400" dirty="0"/>
              <a:t>Identify strategic next steps for developing networks. </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4018737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Service Networks Participation</a:t>
            </a:r>
            <a:br>
              <a:rPr lang="en-US" dirty="0"/>
            </a:br>
            <a:r>
              <a:rPr lang="en-US" dirty="0"/>
              <a:t>Criteria</a:t>
            </a:r>
          </a:p>
        </p:txBody>
      </p:sp>
      <p:sp>
        <p:nvSpPr>
          <p:cNvPr id="3" name="Content Placeholder 2"/>
          <p:cNvSpPr>
            <a:spLocks noGrp="1"/>
          </p:cNvSpPr>
          <p:nvPr>
            <p:ph idx="1"/>
          </p:nvPr>
        </p:nvSpPr>
        <p:spPr/>
        <p:txBody>
          <a:bodyPr>
            <a:normAutofit/>
          </a:bodyPr>
          <a:lstStyle/>
          <a:p>
            <a:r>
              <a:rPr lang="en-US" dirty="0"/>
              <a:t>Pharmacy Roles and Responsibilities </a:t>
            </a:r>
          </a:p>
          <a:p>
            <a:pPr lvl="1"/>
            <a:r>
              <a:rPr lang="en-US" dirty="0"/>
              <a:t>Current registration with state BOP in good standing</a:t>
            </a:r>
          </a:p>
          <a:p>
            <a:pPr lvl="1"/>
            <a:r>
              <a:rPr lang="en-US" dirty="0"/>
              <a:t>Current pharmacy provider of “X” stakeholder (e.g. – NYS Medicaid – DSRIP) </a:t>
            </a:r>
          </a:p>
          <a:p>
            <a:pPr lvl="1"/>
            <a:r>
              <a:rPr lang="en-US" dirty="0"/>
              <a:t>A signed agreements (network standards) with ESN and (1) local network, (2) national network, (3) stakeholder </a:t>
            </a:r>
          </a:p>
          <a:p>
            <a:pPr lvl="1"/>
            <a:r>
              <a:rPr lang="en-US" dirty="0"/>
              <a:t>Agreement to provide a minimum set of enhanced services (typically includes): </a:t>
            </a:r>
          </a:p>
          <a:p>
            <a:pPr marL="1371600" lvl="2" indent="-457200">
              <a:buFont typeface="+mj-lt"/>
              <a:buAutoNum type="arabicPeriod"/>
            </a:pPr>
            <a:r>
              <a:rPr lang="en-US" dirty="0"/>
              <a:t>Patient counseling and adherence coaching (e.g. – MTM, CMR, Med Sync)</a:t>
            </a:r>
          </a:p>
          <a:p>
            <a:pPr marL="1371600" lvl="2" indent="-457200">
              <a:buFont typeface="+mj-lt"/>
              <a:buAutoNum type="arabicPeriod"/>
            </a:pPr>
            <a:r>
              <a:rPr lang="en-US" dirty="0"/>
              <a:t>Assistance with medication reconciliation (e.g. – PMR)</a:t>
            </a:r>
          </a:p>
          <a:p>
            <a:pPr marL="1371600" lvl="2" indent="-457200">
              <a:buFont typeface="+mj-lt"/>
              <a:buAutoNum type="arabicPeriod"/>
            </a:pPr>
            <a:r>
              <a:rPr lang="en-US" dirty="0"/>
              <a:t>Disease state management (e.g. – Immunizations, Weight Loss, Tobacco Cessation)</a:t>
            </a:r>
          </a:p>
          <a:p>
            <a:pPr marL="1371600" lvl="2" indent="-457200">
              <a:buFont typeface="+mj-lt"/>
              <a:buAutoNum type="arabicPeriod"/>
            </a:pPr>
            <a:r>
              <a:rPr lang="en-US" dirty="0"/>
              <a:t>Logistical (e.g. – home delivery (free)) </a:t>
            </a:r>
          </a:p>
        </p:txBody>
      </p:sp>
      <p:sp>
        <p:nvSpPr>
          <p:cNvPr id="5" name="Slide Number Placeholder 4"/>
          <p:cNvSpPr>
            <a:spLocks noGrp="1"/>
          </p:cNvSpPr>
          <p:nvPr>
            <p:ph type="sldNum" sz="quarter" idx="12"/>
          </p:nvPr>
        </p:nvSpPr>
        <p:spPr/>
        <p:txBody>
          <a:bodyPr/>
          <a:lstStyle/>
          <a:p>
            <a:fld id="{26A178CC-E4C9-42FA-AFD5-4365043816A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21236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Service Networks Participation</a:t>
            </a:r>
            <a:br>
              <a:rPr lang="en-US" dirty="0"/>
            </a:br>
            <a:r>
              <a:rPr lang="en-US" dirty="0"/>
              <a:t>Criteria – Continued </a:t>
            </a:r>
          </a:p>
        </p:txBody>
      </p:sp>
      <p:sp>
        <p:nvSpPr>
          <p:cNvPr id="3" name="Content Placeholder 2"/>
          <p:cNvSpPr>
            <a:spLocks noGrp="1"/>
          </p:cNvSpPr>
          <p:nvPr>
            <p:ph idx="1"/>
          </p:nvPr>
        </p:nvSpPr>
        <p:spPr/>
        <p:txBody>
          <a:bodyPr>
            <a:normAutofit/>
          </a:bodyPr>
          <a:lstStyle/>
          <a:p>
            <a:r>
              <a:rPr lang="en-US" dirty="0"/>
              <a:t>Pharmacy Roles and Responsibilities </a:t>
            </a:r>
          </a:p>
          <a:p>
            <a:pPr lvl="1"/>
            <a:r>
              <a:rPr lang="en-US" dirty="0"/>
              <a:t>Maintain attendance at program continuation education events</a:t>
            </a:r>
          </a:p>
          <a:p>
            <a:pPr lvl="1"/>
            <a:r>
              <a:rPr lang="en-US" dirty="0"/>
              <a:t>Be active member of established workgroups (e.g. – Service Set, Quality Assurance &amp; Performance Measures, Network Communications &amp; Technical Operations)</a:t>
            </a:r>
          </a:p>
          <a:p>
            <a:pPr lvl="1"/>
            <a:r>
              <a:rPr lang="en-US" dirty="0"/>
              <a:t>Pharmacies must respect and uphold patient privacy standards as designed by state and federal HIPAA regulations</a:t>
            </a:r>
          </a:p>
          <a:p>
            <a:pPr lvl="1"/>
            <a:r>
              <a:rPr lang="en-US" dirty="0"/>
              <a:t>Maintain clinical standards (per contract, network) </a:t>
            </a:r>
          </a:p>
          <a:p>
            <a:pPr lvl="1"/>
            <a:r>
              <a:rPr lang="en-US" dirty="0"/>
              <a:t>Respect each patient’s right to choose their own practitioners and pharmacies</a:t>
            </a:r>
          </a:p>
          <a:p>
            <a:pPr lvl="1"/>
            <a:endParaRPr lang="en-US" dirty="0"/>
          </a:p>
        </p:txBody>
      </p:sp>
      <p:sp>
        <p:nvSpPr>
          <p:cNvPr id="5" name="Slide Number Placeholder 4"/>
          <p:cNvSpPr>
            <a:spLocks noGrp="1"/>
          </p:cNvSpPr>
          <p:nvPr>
            <p:ph type="sldNum" sz="quarter" idx="12"/>
          </p:nvPr>
        </p:nvSpPr>
        <p:spPr/>
        <p:txBody>
          <a:bodyPr/>
          <a:lstStyle/>
          <a:p>
            <a:fld id="{26A178CC-E4C9-42FA-AFD5-4365043816A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5801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Services</a:t>
            </a:r>
          </a:p>
        </p:txBody>
      </p:sp>
      <p:sp>
        <p:nvSpPr>
          <p:cNvPr id="3" name="Content Placeholder 2"/>
          <p:cNvSpPr>
            <a:spLocks noGrp="1"/>
          </p:cNvSpPr>
          <p:nvPr>
            <p:ph idx="1"/>
          </p:nvPr>
        </p:nvSpPr>
        <p:spPr/>
        <p:txBody>
          <a:bodyPr>
            <a:normAutofit/>
          </a:bodyPr>
          <a:lstStyle/>
          <a:p>
            <a:r>
              <a:rPr lang="en-US" b="1" dirty="0"/>
              <a:t>Enhanced Pharmacy Services - </a:t>
            </a:r>
            <a:r>
              <a:rPr lang="en-US" dirty="0"/>
              <a:t>Services that </a:t>
            </a:r>
            <a:r>
              <a:rPr lang="en-US" i="1" dirty="0"/>
              <a:t>transcend conventional requirements of an outpatient pharmacy program </a:t>
            </a:r>
            <a:r>
              <a:rPr lang="en-US" dirty="0"/>
              <a:t>contract that are </a:t>
            </a:r>
            <a:r>
              <a:rPr lang="en-US" i="1" dirty="0"/>
              <a:t>focused on improving clinical and global patient outcomes</a:t>
            </a:r>
          </a:p>
          <a:p>
            <a:r>
              <a:rPr lang="en-US" dirty="0"/>
              <a:t>Examples include, but are not limited to:</a:t>
            </a:r>
          </a:p>
          <a:p>
            <a:pPr lvl="1"/>
            <a:r>
              <a:rPr lang="en-US" dirty="0"/>
              <a:t>In-home delivery with patient status review</a:t>
            </a:r>
          </a:p>
          <a:p>
            <a:pPr lvl="1"/>
            <a:r>
              <a:rPr lang="en-US" dirty="0"/>
              <a:t>Medication synchronization with clinical review</a:t>
            </a:r>
          </a:p>
          <a:p>
            <a:pPr lvl="1"/>
            <a:r>
              <a:rPr lang="en-US" dirty="0"/>
              <a:t>Adherence packaging with patient coaching</a:t>
            </a:r>
          </a:p>
          <a:p>
            <a:pPr lvl="1"/>
            <a:r>
              <a:rPr lang="en-US" dirty="0"/>
              <a:t>Care management services</a:t>
            </a:r>
          </a:p>
        </p:txBody>
      </p:sp>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60226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Enhanced Service - Gain profit</a:t>
            </a:r>
            <a:endParaRPr lang="en-US" dirty="0"/>
          </a:p>
        </p:txBody>
      </p:sp>
      <p:sp>
        <p:nvSpPr>
          <p:cNvPr id="3" name="Content Placeholder 2"/>
          <p:cNvSpPr>
            <a:spLocks noGrp="1"/>
          </p:cNvSpPr>
          <p:nvPr>
            <p:ph idx="1"/>
          </p:nvPr>
        </p:nvSpPr>
        <p:spPr/>
        <p:txBody>
          <a:bodyPr/>
          <a:lstStyle/>
          <a:p>
            <a:pPr fontAlgn="ctr"/>
            <a:r>
              <a:rPr lang="en-US" dirty="0"/>
              <a:t>A typical independent pharmacy generates over 90% of revenue from prescriptions.</a:t>
            </a:r>
          </a:p>
          <a:p>
            <a:pPr fontAlgn="ctr"/>
            <a:r>
              <a:rPr lang="en-US" dirty="0"/>
              <a:t>Average profit per prescription is $11.99</a:t>
            </a:r>
          </a:p>
          <a:p>
            <a:pPr fontAlgn="ctr"/>
            <a:r>
              <a:rPr lang="en-US" dirty="0"/>
              <a:t>Gross margins for Rx medications have declined</a:t>
            </a:r>
          </a:p>
          <a:p>
            <a:pPr fontAlgn="ctr"/>
            <a:r>
              <a:rPr lang="en-US" dirty="0"/>
              <a:t>Community-based pharmacy should consider gaining profit by implementing  enhanced pharmacy service.</a:t>
            </a:r>
          </a:p>
          <a:p>
            <a:r>
              <a:rPr lang="en-US" dirty="0"/>
              <a:t>Enrolling complex patients in a medication adherence program can benefit community pharmacies, particularly CPESN pharmacies, through chronic medication fills and yearly profit.</a:t>
            </a:r>
          </a:p>
        </p:txBody>
      </p:sp>
      <p:sp>
        <p:nvSpPr>
          <p:cNvPr id="4" name="Slide Number Placeholder 3"/>
          <p:cNvSpPr>
            <a:spLocks noGrp="1"/>
          </p:cNvSpPr>
          <p:nvPr>
            <p:ph type="sldNum" sz="quarter" idx="12"/>
          </p:nvPr>
        </p:nvSpPr>
        <p:spPr/>
        <p:txBody>
          <a:bodyPr/>
          <a:lstStyle/>
          <a:p>
            <a:fld id="{26A178CC-E4C9-42FA-AFD5-4365043816AC}" type="slidenum">
              <a:rPr lang="en-US" smtClean="0"/>
              <a:t>23</a:t>
            </a:fld>
            <a:endParaRPr lang="en-US"/>
          </a:p>
        </p:txBody>
      </p:sp>
    </p:spTree>
    <p:extLst>
      <p:ext uri="{BB962C8B-B14F-4D97-AF65-F5344CB8AC3E}">
        <p14:creationId xmlns:p14="http://schemas.microsoft.com/office/powerpoint/2010/main" val="161028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Enhanced Services*</a:t>
            </a:r>
          </a:p>
        </p:txBody>
      </p:sp>
      <p:sp>
        <p:nvSpPr>
          <p:cNvPr id="3" name="Content Placeholder 2"/>
          <p:cNvSpPr>
            <a:spLocks noGrp="1"/>
          </p:cNvSpPr>
          <p:nvPr>
            <p:ph idx="1"/>
          </p:nvPr>
        </p:nvSpPr>
        <p:spPr>
          <a:xfrm>
            <a:off x="736600" y="1427692"/>
            <a:ext cx="10515600" cy="4351338"/>
          </a:xfrm>
        </p:spPr>
        <p:txBody>
          <a:bodyPr numCol="2">
            <a:normAutofit fontScale="92500" lnSpcReduction="10000"/>
          </a:bodyPr>
          <a:lstStyle/>
          <a:p>
            <a:r>
              <a:rPr lang="en-US" dirty="0"/>
              <a:t>24 Hour Emergency Services</a:t>
            </a:r>
          </a:p>
          <a:p>
            <a:r>
              <a:rPr lang="en-US" dirty="0"/>
              <a:t>Adherence Packaging</a:t>
            </a:r>
          </a:p>
          <a:p>
            <a:r>
              <a:rPr lang="en-US" dirty="0"/>
              <a:t>Collection of Vital Signs</a:t>
            </a:r>
          </a:p>
          <a:p>
            <a:r>
              <a:rPr lang="en-US" dirty="0"/>
              <a:t>Compounding</a:t>
            </a:r>
          </a:p>
          <a:p>
            <a:r>
              <a:rPr lang="en-US" dirty="0"/>
              <a:t>Comprehensive Medication Review</a:t>
            </a:r>
          </a:p>
          <a:p>
            <a:r>
              <a:rPr lang="en-US" dirty="0"/>
              <a:t>Home Delivery          </a:t>
            </a:r>
          </a:p>
          <a:p>
            <a:r>
              <a:rPr lang="en-US" dirty="0"/>
              <a:t>Home Visits               </a:t>
            </a:r>
          </a:p>
          <a:p>
            <a:r>
              <a:rPr lang="en-US" dirty="0"/>
              <a:t>Long-Acting Injections</a:t>
            </a:r>
          </a:p>
          <a:p>
            <a:r>
              <a:rPr lang="en-US" dirty="0"/>
              <a:t>Med Synchronization Program</a:t>
            </a:r>
          </a:p>
          <a:p>
            <a:r>
              <a:rPr lang="en-US" dirty="0"/>
              <a:t>Multi-Lingual Capability</a:t>
            </a:r>
          </a:p>
          <a:p>
            <a:r>
              <a:rPr lang="en-US" dirty="0"/>
              <a:t>Naloxone Dispensing</a:t>
            </a:r>
          </a:p>
          <a:p>
            <a:r>
              <a:rPr lang="en-US" dirty="0"/>
              <a:t>Nutritional counseling</a:t>
            </a:r>
          </a:p>
          <a:p>
            <a:r>
              <a:rPr lang="en-US" dirty="0"/>
              <a:t>Point of Care Testing</a:t>
            </a:r>
          </a:p>
          <a:p>
            <a:r>
              <a:rPr lang="en-US" dirty="0"/>
              <a:t>Smoking Cessation   </a:t>
            </a:r>
          </a:p>
          <a:p>
            <a:r>
              <a:rPr lang="en-US" dirty="0"/>
              <a:t>Standardized Assessments (PHQ-9)</a:t>
            </a:r>
          </a:p>
          <a:p>
            <a:r>
              <a:rPr lang="en-US" dirty="0"/>
              <a:t>Disease State Management Programs</a:t>
            </a:r>
          </a:p>
          <a:p>
            <a:pPr lvl="1"/>
            <a:r>
              <a:rPr lang="en-US" dirty="0"/>
              <a:t>*Not done at every pharmacy, scope of practice laws come into play. </a:t>
            </a:r>
          </a:p>
        </p:txBody>
      </p:sp>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03832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69" y="130950"/>
            <a:ext cx="10515600" cy="1325563"/>
          </a:xfrm>
        </p:spPr>
        <p:txBody>
          <a:bodyPr/>
          <a:lstStyle/>
          <a:p>
            <a:r>
              <a:rPr lang="en-US" dirty="0"/>
              <a:t>Identifying Ideal Patients for </a:t>
            </a:r>
            <a:br>
              <a:rPr lang="en-US" dirty="0"/>
            </a:br>
            <a:r>
              <a:rPr lang="en-US" dirty="0"/>
              <a:t>Local, Community-Based Pharmacy</a:t>
            </a:r>
          </a:p>
        </p:txBody>
      </p:sp>
      <p:sp>
        <p:nvSpPr>
          <p:cNvPr id="4" name="Slide Number Placeholder 3"/>
          <p:cNvSpPr>
            <a:spLocks noGrp="1"/>
          </p:cNvSpPr>
          <p:nvPr>
            <p:ph type="sldNum" sz="quarter" idx="12"/>
          </p:nvPr>
        </p:nvSpPr>
        <p:spPr/>
        <p:txBody>
          <a:bodyPr/>
          <a:lstStyle/>
          <a:p>
            <a:fld id="{26A178CC-E4C9-42FA-AFD5-4365043816AC}" type="slidenum">
              <a:rPr lang="en-US" smtClean="0"/>
              <a:t>25</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06497" y="263005"/>
            <a:ext cx="9144000" cy="6093345"/>
          </a:xfrm>
          <a:prstGeom prst="rect">
            <a:avLst/>
          </a:prstGeom>
        </p:spPr>
      </p:pic>
    </p:spTree>
    <p:extLst>
      <p:ext uri="{BB962C8B-B14F-4D97-AF65-F5344CB8AC3E}">
        <p14:creationId xmlns:p14="http://schemas.microsoft.com/office/powerpoint/2010/main" val="75044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Enhanced Services – Financial Model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660708"/>
              </p:ext>
            </p:extLst>
          </p:nvPr>
        </p:nvGraphicFramePr>
        <p:xfrm>
          <a:off x="329484" y="1445154"/>
          <a:ext cx="1153303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6A178CC-E4C9-42FA-AFD5-4365043816A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86025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Clinically Integrated Networks (CIN)</a:t>
            </a:r>
          </a:p>
        </p:txBody>
      </p:sp>
      <p:sp>
        <p:nvSpPr>
          <p:cNvPr id="3" name="Content Placeholder 2"/>
          <p:cNvSpPr>
            <a:spLocks noGrp="1"/>
          </p:cNvSpPr>
          <p:nvPr>
            <p:ph idx="1"/>
          </p:nvPr>
        </p:nvSpPr>
        <p:spPr/>
        <p:txBody>
          <a:bodyPr/>
          <a:lstStyle/>
          <a:p>
            <a:r>
              <a:rPr lang="en-US" dirty="0"/>
              <a:t>CIN a collection of health care providers that demonstrates value to the market by working together to facilitate the coordination of patient care across conditions, providers, and settings to improve patient care and decrease overall healthcare costs.</a:t>
            </a:r>
          </a:p>
          <a:p>
            <a:r>
              <a:rPr lang="en-US" dirty="0"/>
              <a:t>A CIN of pharmacists can engage with payers to contract for shared dollars that payers save in patient care costs as a result of set services.</a:t>
            </a:r>
          </a:p>
          <a:p>
            <a:pPr lvl="1"/>
            <a:r>
              <a:rPr lang="en-US" dirty="0"/>
              <a:t>The CIN maintains local structure by engaging in the following: deliver baseline high quality valued services, develop communication with patients and HCP, augment care teams, establish and maintain performance standards.</a:t>
            </a:r>
          </a:p>
        </p:txBody>
      </p:sp>
      <p:sp>
        <p:nvSpPr>
          <p:cNvPr id="4" name="Slide Number Placeholder 3"/>
          <p:cNvSpPr>
            <a:spLocks noGrp="1"/>
          </p:cNvSpPr>
          <p:nvPr>
            <p:ph type="sldNum" sz="quarter" idx="12"/>
          </p:nvPr>
        </p:nvSpPr>
        <p:spPr/>
        <p:txBody>
          <a:bodyPr/>
          <a:lstStyle/>
          <a:p>
            <a:fld id="{26A178CC-E4C9-42FA-AFD5-4365043816AC}" type="slidenum">
              <a:rPr lang="en-US" smtClean="0"/>
              <a:t>27</a:t>
            </a:fld>
            <a:endParaRPr lang="en-US"/>
          </a:p>
        </p:txBody>
      </p:sp>
    </p:spTree>
    <p:extLst>
      <p:ext uri="{BB962C8B-B14F-4D97-AF65-F5344CB8AC3E}">
        <p14:creationId xmlns:p14="http://schemas.microsoft.com/office/powerpoint/2010/main" val="119628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265"/>
            <a:ext cx="11887200" cy="1325563"/>
          </a:xfrm>
        </p:spPr>
        <p:txBody>
          <a:bodyPr/>
          <a:lstStyle/>
          <a:p>
            <a:r>
              <a:rPr lang="en-US" dirty="0"/>
              <a:t>Clinically Integrated Network of Pharmacy Providers</a:t>
            </a:r>
            <a:br>
              <a:rPr lang="en-US" dirty="0"/>
            </a:br>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t>28</a:t>
            </a:fld>
            <a:endParaRPr lang="en-US"/>
          </a:p>
        </p:txBody>
      </p:sp>
      <p:grpSp>
        <p:nvGrpSpPr>
          <p:cNvPr id="5" name="Group 4"/>
          <p:cNvGrpSpPr/>
          <p:nvPr/>
        </p:nvGrpSpPr>
        <p:grpSpPr>
          <a:xfrm>
            <a:off x="5494445" y="1677677"/>
            <a:ext cx="1678898" cy="1992105"/>
            <a:chOff x="3732551" y="1673428"/>
            <a:chExt cx="1678898" cy="1992105"/>
          </a:xfrm>
        </p:grpSpPr>
        <p:grpSp>
          <p:nvGrpSpPr>
            <p:cNvPr id="6" name="Group 5"/>
            <p:cNvGrpSpPr/>
            <p:nvPr/>
          </p:nvGrpSpPr>
          <p:grpSpPr>
            <a:xfrm>
              <a:off x="3732551" y="1673428"/>
              <a:ext cx="1678898" cy="1730495"/>
              <a:chOff x="3732551" y="1673428"/>
              <a:chExt cx="1678898" cy="1730495"/>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551" y="1673428"/>
                <a:ext cx="1678898" cy="1730495"/>
              </a:xfrm>
              <a:prstGeom prst="rect">
                <a:avLst/>
              </a:prstGeom>
            </p:spPr>
          </p:pic>
          <p:sp>
            <p:nvSpPr>
              <p:cNvPr id="9" name="Oval 8"/>
              <p:cNvSpPr/>
              <p:nvPr/>
            </p:nvSpPr>
            <p:spPr>
              <a:xfrm>
                <a:off x="4212979" y="1714618"/>
                <a:ext cx="734518" cy="7303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1294" y="1856603"/>
                <a:ext cx="677887" cy="446362"/>
              </a:xfrm>
              <a:prstGeom prst="rect">
                <a:avLst/>
              </a:prstGeom>
            </p:spPr>
          </p:pic>
        </p:grpSp>
        <p:sp>
          <p:nvSpPr>
            <p:cNvPr id="7" name="TextBox 6"/>
            <p:cNvSpPr txBox="1"/>
            <p:nvPr/>
          </p:nvSpPr>
          <p:spPr>
            <a:xfrm>
              <a:off x="3892388" y="3403923"/>
              <a:ext cx="1375698" cy="261610"/>
            </a:xfrm>
            <a:prstGeom prst="rect">
              <a:avLst/>
            </a:prstGeom>
            <a:noFill/>
          </p:spPr>
          <p:txBody>
            <a:bodyPr wrap="none" rtlCol="0">
              <a:spAutoFit/>
            </a:bodyPr>
            <a:lstStyle/>
            <a:p>
              <a:r>
                <a:rPr lang="en-US" sz="1100" b="1" dirty="0">
                  <a:latin typeface="Helvetica" charset="0"/>
                  <a:ea typeface="Helvetica" charset="0"/>
                  <a:cs typeface="Helvetica" charset="0"/>
                </a:rPr>
                <a:t>Pharmacy Benefit</a:t>
              </a:r>
              <a:endParaRPr lang="en-US" b="1" dirty="0">
                <a:latin typeface="Helvetica" charset="0"/>
                <a:ea typeface="Helvetica" charset="0"/>
                <a:cs typeface="Helvetica" charset="0"/>
              </a:endParaRPr>
            </a:p>
          </p:txBody>
        </p:sp>
      </p:grpSp>
      <p:grpSp>
        <p:nvGrpSpPr>
          <p:cNvPr id="11" name="Group 10"/>
          <p:cNvGrpSpPr/>
          <p:nvPr/>
        </p:nvGrpSpPr>
        <p:grpSpPr>
          <a:xfrm>
            <a:off x="8507469" y="1684631"/>
            <a:ext cx="1678898" cy="1985151"/>
            <a:chOff x="6745575" y="1678895"/>
            <a:chExt cx="1678898" cy="1985151"/>
          </a:xfrm>
        </p:grpSpPr>
        <p:grpSp>
          <p:nvGrpSpPr>
            <p:cNvPr id="12" name="Group 11"/>
            <p:cNvGrpSpPr/>
            <p:nvPr/>
          </p:nvGrpSpPr>
          <p:grpSpPr>
            <a:xfrm>
              <a:off x="6745575" y="1678895"/>
              <a:ext cx="1678898" cy="1730495"/>
              <a:chOff x="6745575" y="1678895"/>
              <a:chExt cx="1678898" cy="1730495"/>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5575" y="1678895"/>
                <a:ext cx="1678898" cy="1730495"/>
              </a:xfrm>
              <a:prstGeom prst="rect">
                <a:avLst/>
              </a:prstGeom>
            </p:spPr>
          </p:pic>
          <p:sp>
            <p:nvSpPr>
              <p:cNvPr id="15" name="Oval 14"/>
              <p:cNvSpPr/>
              <p:nvPr/>
            </p:nvSpPr>
            <p:spPr>
              <a:xfrm>
                <a:off x="7226003" y="1720085"/>
                <a:ext cx="734518" cy="7303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0139" y="1786298"/>
                <a:ext cx="569769" cy="597905"/>
              </a:xfrm>
              <a:prstGeom prst="rect">
                <a:avLst/>
              </a:prstGeom>
            </p:spPr>
          </p:pic>
        </p:grpSp>
        <p:sp>
          <p:nvSpPr>
            <p:cNvPr id="13" name="TextBox 12"/>
            <p:cNvSpPr txBox="1"/>
            <p:nvPr/>
          </p:nvSpPr>
          <p:spPr>
            <a:xfrm>
              <a:off x="7308568" y="3402436"/>
              <a:ext cx="569387" cy="261610"/>
            </a:xfrm>
            <a:prstGeom prst="rect">
              <a:avLst/>
            </a:prstGeom>
            <a:noFill/>
          </p:spPr>
          <p:txBody>
            <a:bodyPr wrap="none" rtlCol="0">
              <a:spAutoFit/>
            </a:bodyPr>
            <a:lstStyle/>
            <a:p>
              <a:r>
                <a:rPr lang="en-US" sz="1100" b="1" dirty="0">
                  <a:latin typeface="Helvetica" charset="0"/>
                  <a:ea typeface="Helvetica" charset="0"/>
                  <a:cs typeface="Helvetica" charset="0"/>
                </a:rPr>
                <a:t>Payer</a:t>
              </a:r>
              <a:endParaRPr lang="en-US" b="1" dirty="0">
                <a:latin typeface="Helvetica" charset="0"/>
                <a:ea typeface="Helvetica" charset="0"/>
                <a:cs typeface="Helvetica" charset="0"/>
              </a:endParaRPr>
            </a:p>
          </p:txBody>
        </p:sp>
      </p:grpSp>
      <p:sp>
        <p:nvSpPr>
          <p:cNvPr id="17" name="Bent Arrow 16"/>
          <p:cNvSpPr/>
          <p:nvPr/>
        </p:nvSpPr>
        <p:spPr>
          <a:xfrm rot="16200000" flipV="1">
            <a:off x="7350303" y="2682501"/>
            <a:ext cx="1125955" cy="3191729"/>
          </a:xfrm>
          <a:prstGeom prst="bentArrow">
            <a:avLst>
              <a:gd name="adj1" fmla="val 13623"/>
              <a:gd name="adj2" fmla="val 17232"/>
              <a:gd name="adj3" fmla="val 27395"/>
              <a:gd name="adj4" fmla="val 4255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flipV="1">
            <a:off x="3372512" y="3715389"/>
            <a:ext cx="2944905" cy="1261877"/>
          </a:xfrm>
          <a:prstGeom prst="bentArrow">
            <a:avLst>
              <a:gd name="adj1" fmla="val 13623"/>
              <a:gd name="adj2" fmla="val 17232"/>
              <a:gd name="adj3" fmla="val 27395"/>
              <a:gd name="adj4" fmla="val 4255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5393633" y="4351756"/>
            <a:ext cx="1540806" cy="276999"/>
          </a:xfrm>
          <a:prstGeom prst="rect">
            <a:avLst/>
          </a:prstGeom>
          <a:noFill/>
        </p:spPr>
        <p:txBody>
          <a:bodyPr wrap="none" rtlCol="0">
            <a:spAutoFit/>
          </a:bodyPr>
          <a:lstStyle/>
          <a:p>
            <a:r>
              <a:rPr lang="en-US" sz="1200" b="1" dirty="0">
                <a:latin typeface="Helvetica" charset="0"/>
                <a:ea typeface="Helvetica" charset="0"/>
                <a:cs typeface="Helvetica" charset="0"/>
              </a:rPr>
              <a:t>Payment Leverage</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7317" y="5047010"/>
            <a:ext cx="716965" cy="799908"/>
          </a:xfrm>
          <a:prstGeom prst="rect">
            <a:avLst/>
          </a:prstGeom>
        </p:spPr>
      </p:pic>
      <p:grpSp>
        <p:nvGrpSpPr>
          <p:cNvPr id="21" name="Group 20"/>
          <p:cNvGrpSpPr/>
          <p:nvPr/>
        </p:nvGrpSpPr>
        <p:grpSpPr>
          <a:xfrm>
            <a:off x="5797590" y="5139343"/>
            <a:ext cx="732893" cy="629960"/>
            <a:chOff x="3946995" y="5278747"/>
            <a:chExt cx="732893" cy="629960"/>
          </a:xfrm>
        </p:grpSpPr>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3512" y="5278747"/>
              <a:ext cx="659860" cy="505761"/>
            </a:xfrm>
            <a:prstGeom prst="rect">
              <a:avLst/>
            </a:prstGeom>
          </p:spPr>
        </p:pic>
        <p:sp>
          <p:nvSpPr>
            <p:cNvPr id="23" name="TextBox 22"/>
            <p:cNvSpPr txBox="1"/>
            <p:nvPr/>
          </p:nvSpPr>
          <p:spPr>
            <a:xfrm>
              <a:off x="3946995" y="5754819"/>
              <a:ext cx="732893" cy="153888"/>
            </a:xfrm>
            <a:prstGeom prst="rect">
              <a:avLst/>
            </a:prstGeom>
            <a:noFill/>
          </p:spPr>
          <p:txBody>
            <a:bodyPr wrap="none" rtlCol="0">
              <a:spAutoFit/>
            </a:bodyPr>
            <a:lstStyle/>
            <a:p>
              <a:r>
                <a:rPr lang="en-US" sz="400" b="1" dirty="0">
                  <a:latin typeface="Helvetica" charset="0"/>
                  <a:ea typeface="Helvetica" charset="0"/>
                  <a:cs typeface="Helvetica" charset="0"/>
                </a:rPr>
                <a:t>Lower Blood Pressure</a:t>
              </a:r>
            </a:p>
          </p:txBody>
        </p:sp>
      </p:grpSp>
      <p:grpSp>
        <p:nvGrpSpPr>
          <p:cNvPr id="24" name="Group 23"/>
          <p:cNvGrpSpPr/>
          <p:nvPr/>
        </p:nvGrpSpPr>
        <p:grpSpPr>
          <a:xfrm>
            <a:off x="6659277" y="5064600"/>
            <a:ext cx="581862" cy="835041"/>
            <a:chOff x="4911897" y="5058864"/>
            <a:chExt cx="581862" cy="835041"/>
          </a:xfrm>
        </p:grpSpPr>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11897" y="5058864"/>
              <a:ext cx="581862" cy="710181"/>
            </a:xfrm>
            <a:prstGeom prst="rect">
              <a:avLst/>
            </a:prstGeom>
          </p:spPr>
        </p:pic>
        <p:sp>
          <p:nvSpPr>
            <p:cNvPr id="26" name="TextBox 25"/>
            <p:cNvSpPr txBox="1"/>
            <p:nvPr/>
          </p:nvSpPr>
          <p:spPr>
            <a:xfrm>
              <a:off x="4913715" y="5740017"/>
              <a:ext cx="570990" cy="153888"/>
            </a:xfrm>
            <a:prstGeom prst="rect">
              <a:avLst/>
            </a:prstGeom>
            <a:noFill/>
          </p:spPr>
          <p:txBody>
            <a:bodyPr wrap="none" rtlCol="0">
              <a:spAutoFit/>
            </a:bodyPr>
            <a:lstStyle/>
            <a:p>
              <a:r>
                <a:rPr lang="en-US" sz="400" b="1" dirty="0">
                  <a:latin typeface="Helvetica" charset="0"/>
                  <a:ea typeface="Helvetica" charset="0"/>
                  <a:cs typeface="Helvetica" charset="0"/>
                </a:rPr>
                <a:t>Fewer ER Visits</a:t>
              </a:r>
            </a:p>
          </p:txBody>
        </p:sp>
      </p:grpSp>
      <p:pic>
        <p:nvPicPr>
          <p:cNvPr id="27" name="Picture 2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116073" y="1967413"/>
            <a:ext cx="884124" cy="634131"/>
          </a:xfrm>
          <a:prstGeom prst="rect">
            <a:avLst/>
          </a:prstGeom>
        </p:spPr>
      </p:pic>
      <p:pic>
        <p:nvPicPr>
          <p:cNvPr id="28" name="Picture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116073" y="2662033"/>
            <a:ext cx="884124" cy="634131"/>
          </a:xfrm>
          <a:prstGeom prst="rect">
            <a:avLst/>
          </a:prstGeom>
        </p:spPr>
      </p:pic>
      <p:pic>
        <p:nvPicPr>
          <p:cNvPr id="29" name="Picture 2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65308" y="3323064"/>
            <a:ext cx="884124" cy="634131"/>
          </a:xfrm>
          <a:prstGeom prst="rect">
            <a:avLst/>
          </a:prstGeom>
        </p:spPr>
      </p:pic>
      <p:pic>
        <p:nvPicPr>
          <p:cNvPr id="30" name="Picture 2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56132" y="3303135"/>
            <a:ext cx="884124" cy="634131"/>
          </a:xfrm>
          <a:prstGeom prst="rect">
            <a:avLst/>
          </a:prstGeom>
        </p:spPr>
      </p:pic>
      <p:pic>
        <p:nvPicPr>
          <p:cNvPr id="31" name="Picture 3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56132" y="2610584"/>
            <a:ext cx="884124" cy="634131"/>
          </a:xfrm>
          <a:prstGeom prst="rect">
            <a:avLst/>
          </a:prstGeom>
        </p:spPr>
      </p:pic>
      <p:pic>
        <p:nvPicPr>
          <p:cNvPr id="32" name="Picture 3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81184" y="1966305"/>
            <a:ext cx="884124" cy="634131"/>
          </a:xfrm>
          <a:prstGeom prst="rect">
            <a:avLst/>
          </a:prstGeom>
        </p:spPr>
      </p:pic>
      <p:pic>
        <p:nvPicPr>
          <p:cNvPr id="33" name="Picture 3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61543" y="1360611"/>
            <a:ext cx="884124" cy="634131"/>
          </a:xfrm>
          <a:prstGeom prst="rect">
            <a:avLst/>
          </a:prstGeom>
        </p:spPr>
      </p:pic>
      <p:pic>
        <p:nvPicPr>
          <p:cNvPr id="34" name="Picture 3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7419" y="2662033"/>
            <a:ext cx="884124" cy="634131"/>
          </a:xfrm>
          <a:prstGeom prst="rect">
            <a:avLst/>
          </a:prstGeom>
        </p:spPr>
      </p:pic>
      <p:pic>
        <p:nvPicPr>
          <p:cNvPr id="35" name="Picture 3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7419" y="3323063"/>
            <a:ext cx="884124" cy="634131"/>
          </a:xfrm>
          <a:prstGeom prst="rect">
            <a:avLst/>
          </a:prstGeom>
        </p:spPr>
      </p:pic>
      <p:pic>
        <p:nvPicPr>
          <p:cNvPr id="36" name="Picture 3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7419" y="1355849"/>
            <a:ext cx="884124" cy="634131"/>
          </a:xfrm>
          <a:prstGeom prst="rect">
            <a:avLst/>
          </a:prstGeom>
        </p:spPr>
      </p:pic>
      <p:pic>
        <p:nvPicPr>
          <p:cNvPr id="37" name="Picture 3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56132" y="1966305"/>
            <a:ext cx="884124" cy="634131"/>
          </a:xfrm>
          <a:prstGeom prst="rect">
            <a:avLst/>
          </a:prstGeom>
        </p:spPr>
      </p:pic>
      <p:pic>
        <p:nvPicPr>
          <p:cNvPr id="38" name="Picture 3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898667" y="1331620"/>
            <a:ext cx="884124" cy="634131"/>
          </a:xfrm>
          <a:prstGeom prst="rect">
            <a:avLst/>
          </a:prstGeom>
        </p:spPr>
      </p:pic>
    </p:spTree>
    <p:extLst>
      <p:ext uri="{BB962C8B-B14F-4D97-AF65-F5344CB8AC3E}">
        <p14:creationId xmlns:p14="http://schemas.microsoft.com/office/powerpoint/2010/main" val="1779478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862" y="204098"/>
            <a:ext cx="10515600" cy="1325563"/>
          </a:xfrm>
        </p:spPr>
        <p:txBody>
          <a:bodyPr/>
          <a:lstStyle/>
          <a:p>
            <a:r>
              <a:rPr lang="en-US" dirty="0"/>
              <a:t>Keys to a Clinically Integrated Network</a:t>
            </a:r>
            <a:br>
              <a:rPr lang="en-US" dirty="0"/>
            </a:br>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t>29</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6659" y="1132553"/>
            <a:ext cx="1786128" cy="244754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9443" y="4424575"/>
            <a:ext cx="1517904" cy="134112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7896" y="3571135"/>
            <a:ext cx="542544" cy="74980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8005" y="4833007"/>
            <a:ext cx="719328" cy="52425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4075" y="3253889"/>
            <a:ext cx="548640" cy="73152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43546" y="4320943"/>
            <a:ext cx="2212848" cy="1548384"/>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14243" y="1386326"/>
            <a:ext cx="1988304" cy="1757106"/>
          </a:xfrm>
          <a:prstGeom prst="rect">
            <a:avLst/>
          </a:prstGeom>
        </p:spPr>
      </p:pic>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96899" y="1132553"/>
            <a:ext cx="2106141" cy="186124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75649" y="3253889"/>
            <a:ext cx="548640" cy="73152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4218" y="1803745"/>
            <a:ext cx="719328" cy="524256"/>
          </a:xfrm>
          <a:prstGeom prst="rect">
            <a:avLst/>
          </a:prstGeom>
        </p:spPr>
      </p:pic>
      <p:grpSp>
        <p:nvGrpSpPr>
          <p:cNvPr id="15" name="Group 14"/>
          <p:cNvGrpSpPr/>
          <p:nvPr/>
        </p:nvGrpSpPr>
        <p:grpSpPr>
          <a:xfrm>
            <a:off x="4999783" y="4424575"/>
            <a:ext cx="1899879" cy="1444752"/>
            <a:chOff x="3483218" y="4491482"/>
            <a:chExt cx="1899879" cy="1444752"/>
          </a:xfrm>
        </p:grpSpPr>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2118" y="4491482"/>
              <a:ext cx="1402080" cy="1097280"/>
            </a:xfrm>
            <a:prstGeom prst="rect">
              <a:avLst/>
            </a:prstGeom>
          </p:spPr>
        </p:pic>
        <p:sp>
          <p:nvSpPr>
            <p:cNvPr id="17" name="TextBox 16"/>
            <p:cNvSpPr txBox="1"/>
            <p:nvPr/>
          </p:nvSpPr>
          <p:spPr>
            <a:xfrm>
              <a:off x="3483218" y="5520736"/>
              <a:ext cx="1899879" cy="415498"/>
            </a:xfrm>
            <a:prstGeom prst="rect">
              <a:avLst/>
            </a:prstGeom>
            <a:noFill/>
          </p:spPr>
          <p:txBody>
            <a:bodyPr wrap="none" rtlCol="0">
              <a:spAutoFit/>
            </a:bodyPr>
            <a:lstStyle/>
            <a:p>
              <a:pPr algn="ctr"/>
              <a:r>
                <a:rPr lang="en-US" sz="1050" b="1" dirty="0">
                  <a:latin typeface="Helvetica" charset="0"/>
                  <a:ea typeface="Helvetica" charset="0"/>
                  <a:cs typeface="Helvetica" charset="0"/>
                </a:rPr>
                <a:t>Prospective and </a:t>
              </a:r>
            </a:p>
            <a:p>
              <a:pPr algn="ctr"/>
              <a:r>
                <a:rPr lang="en-US" sz="1050" b="1" dirty="0">
                  <a:latin typeface="Helvetica" charset="0"/>
                  <a:ea typeface="Helvetica" charset="0"/>
                  <a:cs typeface="Helvetica" charset="0"/>
                </a:rPr>
                <a:t>Retrospective Quality Data</a:t>
              </a:r>
            </a:p>
          </p:txBody>
        </p:sp>
      </p:grpSp>
    </p:spTree>
    <p:extLst>
      <p:ext uri="{BB962C8B-B14F-4D97-AF65-F5344CB8AC3E}">
        <p14:creationId xmlns:p14="http://schemas.microsoft.com/office/powerpoint/2010/main" val="375590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65126"/>
            <a:ext cx="10515600" cy="794808"/>
          </a:xfrm>
        </p:spPr>
        <p:txBody>
          <a:bodyPr/>
          <a:lstStyle/>
          <a:p>
            <a:r>
              <a:rPr lang="en-US" sz="3200" dirty="0"/>
              <a:t>The world is changing around you, but you haven’t changed</a:t>
            </a:r>
            <a:br>
              <a:rPr lang="en-US" sz="5400" dirty="0"/>
            </a:br>
            <a:endParaRPr lang="en-US" dirty="0"/>
          </a:p>
        </p:txBody>
      </p:sp>
      <p:pic>
        <p:nvPicPr>
          <p:cNvPr id="5" name="Content Placeholder 4" descr="CPESN USA Intro Presentation.New York Updated - PowerPoint"/>
          <p:cNvPicPr>
            <a:picLocks noGrp="1" noChangeAspect="1"/>
          </p:cNvPicPr>
          <p:nvPr>
            <p:ph idx="1"/>
          </p:nvPr>
        </p:nvPicPr>
        <p:blipFill rotWithShape="1">
          <a:blip r:embed="rId2">
            <a:extLst>
              <a:ext uri="{28A0092B-C50C-407E-A947-70E740481C1C}">
                <a14:useLocalDpi xmlns:a14="http://schemas.microsoft.com/office/drawing/2010/main" val="0"/>
              </a:ext>
            </a:extLst>
          </a:blip>
          <a:srcRect l="36039" t="30621" r="18376" b="27155"/>
          <a:stretch/>
        </p:blipFill>
        <p:spPr>
          <a:xfrm>
            <a:off x="1683173" y="1159934"/>
            <a:ext cx="8503920" cy="4281543"/>
          </a:xfrm>
        </p:spPr>
      </p:pic>
      <p:sp>
        <p:nvSpPr>
          <p:cNvPr id="4" name="Slide Number Placeholder 3"/>
          <p:cNvSpPr>
            <a:spLocks noGrp="1"/>
          </p:cNvSpPr>
          <p:nvPr>
            <p:ph type="sldNum" sz="quarter" idx="12"/>
          </p:nvPr>
        </p:nvSpPr>
        <p:spPr/>
        <p:txBody>
          <a:bodyPr/>
          <a:lstStyle/>
          <a:p>
            <a:fld id="{26A178CC-E4C9-42FA-AFD5-4365043816AC}" type="slidenum">
              <a:rPr lang="en-US" smtClean="0"/>
              <a:t>3</a:t>
            </a:fld>
            <a:endParaRPr lang="en-US"/>
          </a:p>
        </p:txBody>
      </p:sp>
    </p:spTree>
    <p:extLst>
      <p:ext uri="{BB962C8B-B14F-4D97-AF65-F5344CB8AC3E}">
        <p14:creationId xmlns:p14="http://schemas.microsoft.com/office/powerpoint/2010/main" val="110827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58714" cy="1325563"/>
          </a:xfrm>
        </p:spPr>
        <p:txBody>
          <a:bodyPr/>
          <a:lstStyle/>
          <a:p>
            <a:r>
              <a:rPr lang="en-US" sz="4000" dirty="0"/>
              <a:t>Local CPESN Network Structure CPESN Launch Plan</a:t>
            </a:r>
          </a:p>
        </p:txBody>
      </p:sp>
      <p:sp>
        <p:nvSpPr>
          <p:cNvPr id="3" name="Content Placeholder 2"/>
          <p:cNvSpPr>
            <a:spLocks noGrp="1"/>
          </p:cNvSpPr>
          <p:nvPr>
            <p:ph idx="1"/>
          </p:nvPr>
        </p:nvSpPr>
        <p:spPr>
          <a:xfrm>
            <a:off x="592873" y="1123098"/>
            <a:ext cx="10515600" cy="4351338"/>
          </a:xfrm>
        </p:spPr>
        <p:txBody>
          <a:bodyPr numCol="2"/>
          <a:lstStyle/>
          <a:p>
            <a:r>
              <a:rPr lang="en-US" sz="2200" dirty="0"/>
              <a:t>Phase 1: Determining Interest</a:t>
            </a:r>
          </a:p>
          <a:p>
            <a:pPr lvl="1"/>
            <a:r>
              <a:rPr lang="en-US" sz="2200" dirty="0"/>
              <a:t>Introduce CPESN Concept (Webinars, Live Meeting Presentation, One-on-One Discussions)</a:t>
            </a:r>
          </a:p>
          <a:p>
            <a:pPr lvl="1"/>
            <a:r>
              <a:rPr lang="en-US" sz="2200" dirty="0"/>
              <a:t>Identify Voluntary Work Group Participants/Advisory Board Members</a:t>
            </a:r>
          </a:p>
          <a:p>
            <a:r>
              <a:rPr lang="en-US" sz="2200" dirty="0"/>
              <a:t>Phase 2: Develop Network Framework</a:t>
            </a:r>
          </a:p>
          <a:p>
            <a:pPr lvl="1"/>
            <a:r>
              <a:rPr lang="en-US" sz="2200" dirty="0"/>
              <a:t>Work Group Leads Determine Luminaries (spokespersons and workgroup leads) Set Workgroup Schedule</a:t>
            </a:r>
          </a:p>
          <a:p>
            <a:pPr lvl="1"/>
            <a:r>
              <a:rPr lang="en-US" sz="2200" dirty="0"/>
              <a:t>Develop Excel List of Interested Participating Pharmacies Determine Name of your CPESN (e.g. CCNC CPESN) Finalize Required and Optional service sets</a:t>
            </a:r>
          </a:p>
          <a:p>
            <a:pPr lvl="1"/>
            <a:r>
              <a:rPr lang="en-US" sz="2200" dirty="0"/>
              <a:t>Finalize Inclusion Principles and Roles &amp; Responsibilities of Participating Pharmacies Determine how Decisions are Made (e.g. by democratic vote by each physical location) Finalize Letter of Commitment</a:t>
            </a:r>
          </a:p>
          <a:p>
            <a:pPr lvl="1"/>
            <a:r>
              <a:rPr lang="en-US" sz="2200" dirty="0"/>
              <a:t>Engage Schools of Pharmacy on Student Immersion Engage other Potential Partnerships</a:t>
            </a:r>
          </a:p>
          <a:p>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t>30</a:t>
            </a:fld>
            <a:endParaRPr lang="en-US"/>
          </a:p>
        </p:txBody>
      </p:sp>
    </p:spTree>
    <p:extLst>
      <p:ext uri="{BB962C8B-B14F-4D97-AF65-F5344CB8AC3E}">
        <p14:creationId xmlns:p14="http://schemas.microsoft.com/office/powerpoint/2010/main" val="167841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43" y="241184"/>
            <a:ext cx="11704320" cy="1325563"/>
          </a:xfrm>
        </p:spPr>
        <p:txBody>
          <a:bodyPr/>
          <a:lstStyle/>
          <a:p>
            <a:r>
              <a:rPr lang="en-US" dirty="0"/>
              <a:t>Local CPESN Network Structure CPESN Launch Plan</a:t>
            </a:r>
          </a:p>
        </p:txBody>
      </p:sp>
      <p:sp>
        <p:nvSpPr>
          <p:cNvPr id="3" name="Content Placeholder 2"/>
          <p:cNvSpPr>
            <a:spLocks noGrp="1"/>
          </p:cNvSpPr>
          <p:nvPr>
            <p:ph idx="1"/>
          </p:nvPr>
        </p:nvSpPr>
        <p:spPr>
          <a:xfrm>
            <a:off x="592873" y="1123098"/>
            <a:ext cx="10515600" cy="4351338"/>
          </a:xfrm>
        </p:spPr>
        <p:txBody>
          <a:bodyPr numCol="2"/>
          <a:lstStyle/>
          <a:p>
            <a:r>
              <a:rPr lang="en-US" dirty="0"/>
              <a:t>Phase 3: Preparing to Launch</a:t>
            </a:r>
          </a:p>
          <a:p>
            <a:pPr lvl="1"/>
            <a:r>
              <a:rPr lang="en-US" dirty="0"/>
              <a:t>Identify Network Administrator (Find/Fund/Borrow)</a:t>
            </a:r>
          </a:p>
          <a:p>
            <a:pPr lvl="1"/>
            <a:r>
              <a:rPr lang="en-US" dirty="0"/>
              <a:t>Establish Participation Agreement</a:t>
            </a:r>
          </a:p>
          <a:p>
            <a:pPr lvl="1"/>
            <a:r>
              <a:rPr lang="en-US" dirty="0"/>
              <a:t>Note: Legal agreement will need to be in place in circumstances where data sharing/exchange occurs.</a:t>
            </a:r>
          </a:p>
          <a:p>
            <a:pPr lvl="1"/>
            <a:r>
              <a:rPr lang="en-US" dirty="0"/>
              <a:t>Survey participants to determine enhanced services offerings</a:t>
            </a:r>
          </a:p>
          <a:p>
            <a:pPr lvl="1"/>
            <a:r>
              <a:rPr lang="en-US" dirty="0"/>
              <a:t>Establish Branding:  Develop CPESN Logo</a:t>
            </a:r>
          </a:p>
          <a:p>
            <a:pPr lvl="1"/>
            <a:endParaRPr lang="en-US" dirty="0"/>
          </a:p>
          <a:p>
            <a:pPr lvl="1"/>
            <a:r>
              <a:rPr lang="en-US" dirty="0"/>
              <a:t>Develop Map/Collaboration Card Demo Pharmacy Locator Application</a:t>
            </a:r>
          </a:p>
          <a:p>
            <a:pPr lvl="1"/>
            <a:r>
              <a:rPr lang="en-US" dirty="0"/>
              <a:t>Develop Outreach Plan to Providers, ACOs, Health System Develop Communication Strategy for CPESN Participant Outreach</a:t>
            </a:r>
          </a:p>
          <a:p>
            <a:r>
              <a:rPr lang="en-US" dirty="0"/>
              <a:t>Phase 4: Network Launched</a:t>
            </a:r>
          </a:p>
          <a:p>
            <a:pPr lvl="1"/>
            <a:r>
              <a:rPr lang="en-US" dirty="0"/>
              <a:t>Participate in local and USA activities to grow network while seeking initial opportunities</a:t>
            </a:r>
          </a:p>
          <a:p>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t>31</a:t>
            </a:fld>
            <a:endParaRPr lang="en-US"/>
          </a:p>
        </p:txBody>
      </p:sp>
    </p:spTree>
    <p:extLst>
      <p:ext uri="{BB962C8B-B14F-4D97-AF65-F5344CB8AC3E}">
        <p14:creationId xmlns:p14="http://schemas.microsoft.com/office/powerpoint/2010/main" val="393873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CPESN Network Structure</a:t>
            </a:r>
          </a:p>
        </p:txBody>
      </p:sp>
      <p:sp>
        <p:nvSpPr>
          <p:cNvPr id="4" name="Slide Number Placeholder 3"/>
          <p:cNvSpPr>
            <a:spLocks noGrp="1"/>
          </p:cNvSpPr>
          <p:nvPr>
            <p:ph type="sldNum" sz="quarter" idx="12"/>
          </p:nvPr>
        </p:nvSpPr>
        <p:spPr/>
        <p:txBody>
          <a:bodyPr/>
          <a:lstStyle/>
          <a:p>
            <a:fld id="{26A178CC-E4C9-42FA-AFD5-4365043816AC}" type="slidenum">
              <a:rPr lang="en-US" smtClean="0"/>
              <a:t>32</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6880" y="905243"/>
            <a:ext cx="8778240" cy="5122551"/>
          </a:xfrm>
          <a:prstGeom prst="rect">
            <a:avLst/>
          </a:prstGeom>
        </p:spPr>
      </p:pic>
    </p:spTree>
    <p:extLst>
      <p:ext uri="{BB962C8B-B14F-4D97-AF65-F5344CB8AC3E}">
        <p14:creationId xmlns:p14="http://schemas.microsoft.com/office/powerpoint/2010/main" val="1237093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2088"/>
            <a:ext cx="10515600" cy="1325563"/>
          </a:xfrm>
        </p:spPr>
        <p:txBody>
          <a:bodyPr/>
          <a:lstStyle/>
          <a:p>
            <a:r>
              <a:rPr lang="en-US" sz="4000" dirty="0"/>
              <a:t>National Scan of Emerging CPESN USA Networks</a:t>
            </a:r>
          </a:p>
        </p:txBody>
      </p:sp>
      <p:pic>
        <p:nvPicPr>
          <p:cNvPr id="5" name="Content Placeholder 4" descr="NCPA Bootcamp - enhanced 8-16-16.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22985" t="32762" r="21353" b="6530"/>
          <a:stretch/>
        </p:blipFill>
        <p:spPr>
          <a:xfrm>
            <a:off x="1568753" y="804869"/>
            <a:ext cx="8686800" cy="5149842"/>
          </a:xfrm>
        </p:spPr>
      </p:pic>
      <p:sp>
        <p:nvSpPr>
          <p:cNvPr id="4" name="Slide Number Placeholder 3"/>
          <p:cNvSpPr>
            <a:spLocks noGrp="1"/>
          </p:cNvSpPr>
          <p:nvPr>
            <p:ph type="sldNum" sz="quarter" idx="12"/>
          </p:nvPr>
        </p:nvSpPr>
        <p:spPr/>
        <p:txBody>
          <a:bodyPr/>
          <a:lstStyle/>
          <a:p>
            <a:fld id="{26A178CC-E4C9-42FA-AFD5-4365043816AC}" type="slidenum">
              <a:rPr lang="en-US" smtClean="0"/>
              <a:t>33</a:t>
            </a:fld>
            <a:endParaRPr lang="en-US"/>
          </a:p>
        </p:txBody>
      </p:sp>
    </p:spTree>
    <p:extLst>
      <p:ext uri="{BB962C8B-B14F-4D97-AF65-F5344CB8AC3E}">
        <p14:creationId xmlns:p14="http://schemas.microsoft.com/office/powerpoint/2010/main" val="495217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2016 CPESN USA – Network(s) Status</a:t>
            </a:r>
          </a:p>
        </p:txBody>
      </p:sp>
      <p:pic>
        <p:nvPicPr>
          <p:cNvPr id="5" name="Content Placeholder 4" descr="NCPA Bootcamp - enhanced 8-16-16.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22259" t="34096" r="21171" b="14870"/>
          <a:stretch/>
        </p:blipFill>
        <p:spPr>
          <a:xfrm>
            <a:off x="1251373" y="1027906"/>
            <a:ext cx="9418320" cy="4618612"/>
          </a:xfrm>
        </p:spPr>
      </p:pic>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080092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6" y="136525"/>
            <a:ext cx="10515600" cy="1325563"/>
          </a:xfrm>
        </p:spPr>
        <p:txBody>
          <a:bodyPr/>
          <a:lstStyle/>
          <a:p>
            <a:r>
              <a:rPr lang="en-US" dirty="0"/>
              <a:t>Fall 2017 CPESN USA – Network(s) Status</a:t>
            </a:r>
          </a:p>
        </p:txBody>
      </p:sp>
      <p:pic>
        <p:nvPicPr>
          <p:cNvPr id="5" name="Content Placeholder 4" descr="CPESN Home | CPESN USA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2548" t="16311" r="3570" b="24785"/>
          <a:stretch/>
        </p:blipFill>
        <p:spPr>
          <a:xfrm>
            <a:off x="1049867" y="799306"/>
            <a:ext cx="10058400" cy="5056564"/>
          </a:xfrm>
        </p:spPr>
      </p:pic>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055041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100346"/>
            <a:ext cx="10481733" cy="902185"/>
          </a:xfrm>
        </p:spPr>
        <p:txBody>
          <a:bodyPr>
            <a:normAutofit/>
          </a:bodyPr>
          <a:lstStyle/>
          <a:p>
            <a:r>
              <a:rPr lang="en-US" dirty="0"/>
              <a:t>Spring 2018 - CPESN USA – Network(s) Status</a:t>
            </a:r>
            <a:endParaRPr lang="en-US" dirty="0">
              <a:solidFill>
                <a:schemeClr val="accent1">
                  <a:lumMod val="50000"/>
                </a:scheme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685800"/>
            <a:ext cx="9144000" cy="5486400"/>
          </a:xfrm>
          <a:prstGeom prst="rect">
            <a:avLst/>
          </a:prstGeom>
        </p:spPr>
      </p:pic>
    </p:spTree>
    <p:extLst>
      <p:ext uri="{BB962C8B-B14F-4D97-AF65-F5344CB8AC3E}">
        <p14:creationId xmlns:p14="http://schemas.microsoft.com/office/powerpoint/2010/main" val="516246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40" y="251141"/>
            <a:ext cx="9418320" cy="902185"/>
          </a:xfrm>
        </p:spPr>
        <p:txBody>
          <a:bodyPr>
            <a:noAutofit/>
          </a:bodyPr>
          <a:lstStyle/>
          <a:p>
            <a:r>
              <a:rPr lang="en-US" sz="3600" dirty="0">
                <a:solidFill>
                  <a:schemeClr val="accent1">
                    <a:lumMod val="50000"/>
                  </a:schemeClr>
                </a:solidFill>
              </a:rPr>
              <a:t>Fall 2019 - Local CPESN Networks Across America</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9665" y="1153326"/>
            <a:ext cx="7272670" cy="4814541"/>
          </a:xfrm>
          <a:prstGeom prst="rect">
            <a:avLst/>
          </a:prstGeom>
        </p:spPr>
      </p:pic>
    </p:spTree>
    <p:extLst>
      <p:ext uri="{BB962C8B-B14F-4D97-AF65-F5344CB8AC3E}">
        <p14:creationId xmlns:p14="http://schemas.microsoft.com/office/powerpoint/2010/main" val="42156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63F2-EF25-4650-87CB-EB29DC01464E}"/>
              </a:ext>
            </a:extLst>
          </p:cNvPr>
          <p:cNvSpPr>
            <a:spLocks noGrp="1"/>
          </p:cNvSpPr>
          <p:nvPr>
            <p:ph type="title"/>
          </p:nvPr>
        </p:nvSpPr>
        <p:spPr>
          <a:xfrm>
            <a:off x="838200" y="432245"/>
            <a:ext cx="10515600" cy="902185"/>
          </a:xfrm>
          <a:noFill/>
        </p:spPr>
        <p:txBody>
          <a:bodyPr>
            <a:normAutofit fontScale="90000"/>
          </a:bodyPr>
          <a:lstStyle/>
          <a:p>
            <a:r>
              <a:rPr lang="en-US" dirty="0">
                <a:solidFill>
                  <a:schemeClr val="accent1">
                    <a:lumMod val="50000"/>
                  </a:schemeClr>
                </a:solidFill>
              </a:rPr>
              <a:t>Fall 2020 - Local CPESN Networks Across America</a:t>
            </a:r>
            <a:endParaRPr lang="en-US" dirty="0"/>
          </a:p>
        </p:txBody>
      </p:sp>
      <p:pic>
        <p:nvPicPr>
          <p:cNvPr id="4" name="Picture 3">
            <a:extLst>
              <a:ext uri="{FF2B5EF4-FFF2-40B4-BE49-F238E27FC236}">
                <a16:creationId xmlns:a16="http://schemas.microsoft.com/office/drawing/2014/main" id="{D63EE2F7-750F-4339-8254-E92CD4F8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868" y="1201146"/>
            <a:ext cx="7166264" cy="4777510"/>
          </a:xfrm>
          <a:prstGeom prst="rect">
            <a:avLst/>
          </a:prstGeom>
        </p:spPr>
      </p:pic>
    </p:spTree>
    <p:extLst>
      <p:ext uri="{BB962C8B-B14F-4D97-AF65-F5344CB8AC3E}">
        <p14:creationId xmlns:p14="http://schemas.microsoft.com/office/powerpoint/2010/main" val="3577533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63F2-EF25-4650-87CB-EB29DC01464E}"/>
              </a:ext>
            </a:extLst>
          </p:cNvPr>
          <p:cNvSpPr>
            <a:spLocks noGrp="1"/>
          </p:cNvSpPr>
          <p:nvPr>
            <p:ph type="title"/>
          </p:nvPr>
        </p:nvSpPr>
        <p:spPr>
          <a:xfrm>
            <a:off x="838200" y="432245"/>
            <a:ext cx="10515600" cy="902185"/>
          </a:xfrm>
          <a:noFill/>
        </p:spPr>
        <p:txBody>
          <a:bodyPr>
            <a:normAutofit/>
          </a:bodyPr>
          <a:lstStyle/>
          <a:p>
            <a:r>
              <a:rPr lang="en-US" dirty="0">
                <a:solidFill>
                  <a:schemeClr val="accent1">
                    <a:lumMod val="50000"/>
                  </a:schemeClr>
                </a:solidFill>
              </a:rPr>
              <a:t>Fall 2021 - CPESN Networks Across America</a:t>
            </a:r>
            <a:endParaRPr lang="en-US" dirty="0"/>
          </a:p>
        </p:txBody>
      </p:sp>
      <p:sp>
        <p:nvSpPr>
          <p:cNvPr id="5" name="TextBox 4">
            <a:extLst>
              <a:ext uri="{FF2B5EF4-FFF2-40B4-BE49-F238E27FC236}">
                <a16:creationId xmlns:a16="http://schemas.microsoft.com/office/drawing/2014/main" id="{F1D1F321-A2F5-416D-8055-542009FC9691}"/>
              </a:ext>
            </a:extLst>
          </p:cNvPr>
          <p:cNvSpPr txBox="1"/>
          <p:nvPr/>
        </p:nvSpPr>
        <p:spPr>
          <a:xfrm>
            <a:off x="691243" y="2082575"/>
            <a:ext cx="3496293" cy="3416320"/>
          </a:xfrm>
          <a:prstGeom prst="rect">
            <a:avLst/>
          </a:prstGeom>
          <a:noFill/>
        </p:spPr>
        <p:txBody>
          <a:bodyPr wrap="square" rtlCol="0">
            <a:spAutoFit/>
          </a:bodyPr>
          <a:lstStyle/>
          <a:p>
            <a:pPr algn="ctr"/>
            <a:r>
              <a:rPr lang="en-US" sz="2400" b="1" dirty="0"/>
              <a:t>Map of Networks</a:t>
            </a:r>
            <a:endParaRPr lang="en-US" sz="2400" dirty="0"/>
          </a:p>
          <a:p>
            <a:pPr algn="ctr"/>
            <a:r>
              <a:rPr lang="en-US" sz="2400" dirty="0"/>
              <a:t>Current map local network logos. </a:t>
            </a:r>
          </a:p>
          <a:p>
            <a:pPr algn="ctr"/>
            <a:r>
              <a:rPr lang="en-US" sz="2400" dirty="0"/>
              <a:t>&gt;3,400 participating pharmacies and 44 states. Total of 316 pharmacies in New York (CPESN NY) with North Carolina (Mutual CPESN) having 263.</a:t>
            </a:r>
          </a:p>
        </p:txBody>
      </p:sp>
      <p:pic>
        <p:nvPicPr>
          <p:cNvPr id="6" name="Picture 5" descr="Map&#10;&#10;Description automatically generated with low confidence">
            <a:extLst>
              <a:ext uri="{FF2B5EF4-FFF2-40B4-BE49-F238E27FC236}">
                <a16:creationId xmlns:a16="http://schemas.microsoft.com/office/drawing/2014/main" id="{30FE06E9-0E1D-4E9A-99B7-0DD3B59A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114" y="1334430"/>
            <a:ext cx="7498080" cy="5358279"/>
          </a:xfrm>
          <a:prstGeom prst="rect">
            <a:avLst/>
          </a:prstGeom>
        </p:spPr>
      </p:pic>
    </p:spTree>
    <p:extLst>
      <p:ext uri="{BB962C8B-B14F-4D97-AF65-F5344CB8AC3E}">
        <p14:creationId xmlns:p14="http://schemas.microsoft.com/office/powerpoint/2010/main" val="401851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Pharmacy Strategies for the Future?</a:t>
            </a:r>
          </a:p>
        </p:txBody>
      </p:sp>
      <p:sp>
        <p:nvSpPr>
          <p:cNvPr id="4" name="Slide Number Placeholder 3"/>
          <p:cNvSpPr>
            <a:spLocks noGrp="1"/>
          </p:cNvSpPr>
          <p:nvPr>
            <p:ph type="sldNum" sz="quarter" idx="12"/>
          </p:nvPr>
        </p:nvSpPr>
        <p:spPr/>
        <p:txBody>
          <a:bodyPr/>
          <a:lstStyle/>
          <a:p>
            <a:fld id="{26A178CC-E4C9-42FA-AFD5-4365043816AC}" type="slidenum">
              <a:rPr lang="en-US" smtClean="0"/>
              <a:t>4</a:t>
            </a:fld>
            <a:endParaRPr lang="en-US"/>
          </a:p>
        </p:txBody>
      </p:sp>
      <p:pic>
        <p:nvPicPr>
          <p:cNvPr id="6" name="Picture 5" descr="CPESN USA Intro Presentation.New York Updated - PowerPoint"/>
          <p:cNvPicPr>
            <a:picLocks noChangeAspect="1"/>
          </p:cNvPicPr>
          <p:nvPr/>
        </p:nvPicPr>
        <p:blipFill rotWithShape="1">
          <a:blip r:embed="rId2">
            <a:extLst>
              <a:ext uri="{28A0092B-C50C-407E-A947-70E740481C1C}">
                <a14:useLocalDpi xmlns:a14="http://schemas.microsoft.com/office/drawing/2010/main" val="0"/>
              </a:ext>
            </a:extLst>
          </a:blip>
          <a:srcRect l="37430" t="29431" r="22708" b="34286"/>
          <a:stretch/>
        </p:blipFill>
        <p:spPr>
          <a:xfrm>
            <a:off x="1854200" y="1413933"/>
            <a:ext cx="7975599" cy="3946114"/>
          </a:xfrm>
          <a:prstGeom prst="rect">
            <a:avLst/>
          </a:prstGeom>
        </p:spPr>
      </p:pic>
    </p:spTree>
    <p:extLst>
      <p:ext uri="{BB962C8B-B14F-4D97-AF65-F5344CB8AC3E}">
        <p14:creationId xmlns:p14="http://schemas.microsoft.com/office/powerpoint/2010/main" val="1713118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59710" y="913605"/>
            <a:ext cx="6985000" cy="4800600"/>
            <a:chOff x="439700" y="1249923"/>
            <a:chExt cx="6985000" cy="4800600"/>
          </a:xfrm>
        </p:grpSpPr>
        <p:pic>
          <p:nvPicPr>
            <p:cNvPr id="7" name="Picture 6"/>
            <p:cNvPicPr>
              <a:picLocks noChangeAspect="1"/>
            </p:cNvPicPr>
            <p:nvPr/>
          </p:nvPicPr>
          <p:blipFill>
            <a:blip r:embed="rId3"/>
            <a:stretch>
              <a:fillRect/>
            </a:stretch>
          </p:blipFill>
          <p:spPr>
            <a:xfrm>
              <a:off x="439700" y="1249923"/>
              <a:ext cx="6985000" cy="48006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3699" y="3187537"/>
              <a:ext cx="1902533" cy="95519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7889" y="2790925"/>
              <a:ext cx="2073045" cy="793223"/>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1584" y="5195937"/>
              <a:ext cx="2579077" cy="773723"/>
            </a:xfrm>
            <a:prstGeom prst="rect">
              <a:avLst/>
            </a:prstGeom>
          </p:spPr>
        </p:pic>
      </p:grpSp>
      <p:sp>
        <p:nvSpPr>
          <p:cNvPr id="11" name="Rectangle 22"/>
          <p:cNvSpPr>
            <a:spLocks noChangeArrowheads="1"/>
          </p:cNvSpPr>
          <p:nvPr/>
        </p:nvSpPr>
        <p:spPr bwMode="auto">
          <a:xfrm>
            <a:off x="2766644" y="361360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23"/>
          <p:cNvSpPr>
            <a:spLocks noChangeArrowheads="1"/>
          </p:cNvSpPr>
          <p:nvPr/>
        </p:nvSpPr>
        <p:spPr bwMode="auto">
          <a:xfrm>
            <a:off x="2766644" y="361360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Title 14"/>
          <p:cNvSpPr txBox="1">
            <a:spLocks/>
          </p:cNvSpPr>
          <p:nvPr/>
        </p:nvSpPr>
        <p:spPr>
          <a:xfrm>
            <a:off x="2361152" y="225128"/>
            <a:ext cx="7886700" cy="611010"/>
          </a:xfrm>
          <a:prstGeom prst="rect">
            <a:avLst/>
          </a:prstGeom>
        </p:spPr>
        <p:txBody>
          <a:bodyPr>
            <a:normAutofit/>
          </a:bodyPr>
          <a:lstStyle>
            <a:lvl1pPr algn="ctr" defTabSz="914400" rtl="0" eaLnBrk="1" latinLnBrk="0" hangingPunct="1">
              <a:lnSpc>
                <a:spcPct val="90000"/>
              </a:lnSpc>
              <a:spcBef>
                <a:spcPct val="0"/>
              </a:spcBef>
              <a:buNone/>
              <a:defRPr sz="3200" kern="1200" baseline="0">
                <a:solidFill>
                  <a:schemeClr val="tx1"/>
                </a:solidFill>
                <a:latin typeface="Helvetica" charset="-18"/>
                <a:ea typeface="+mj-ea"/>
                <a:cs typeface="+mj-cs"/>
              </a:defRPr>
            </a:lvl1pPr>
          </a:lstStyle>
          <a:p>
            <a:r>
              <a:rPr lang="en-US" dirty="0">
                <a:latin typeface="+mn-lt"/>
                <a:ea typeface="Helvetica" charset="0"/>
                <a:cs typeface="Helvetica" charset="0"/>
              </a:rPr>
              <a:t>CPESN Networks in New York State </a:t>
            </a:r>
          </a:p>
        </p:txBody>
      </p:sp>
      <p:sp>
        <p:nvSpPr>
          <p:cNvPr id="17" name="Title 1"/>
          <p:cNvSpPr txBox="1">
            <a:spLocks/>
          </p:cNvSpPr>
          <p:nvPr/>
        </p:nvSpPr>
        <p:spPr>
          <a:xfrm>
            <a:off x="361530" y="192899"/>
            <a:ext cx="2236653" cy="1879632"/>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mn-lt"/>
              </a:rPr>
              <a:t>What does New York’s  CPESNs look like? </a:t>
            </a:r>
          </a:p>
        </p:txBody>
      </p:sp>
      <p:cxnSp>
        <p:nvCxnSpPr>
          <p:cNvPr id="3" name="Curved Connector 2"/>
          <p:cNvCxnSpPr>
            <a:cxnSpLocks/>
          </p:cNvCxnSpPr>
          <p:nvPr/>
        </p:nvCxnSpPr>
        <p:spPr>
          <a:xfrm rot="5400000">
            <a:off x="4198010" y="3322465"/>
            <a:ext cx="1606842" cy="12700"/>
          </a:xfrm>
          <a:prstGeom prst="curvedConnector3">
            <a:avLst/>
          </a:prstGeom>
          <a:ln w="57150"/>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flipV="1">
            <a:off x="7170671" y="5125854"/>
            <a:ext cx="302737" cy="1231"/>
          </a:xfrm>
          <a:prstGeom prst="curvedConnector3">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822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Academia-CPESN</a:t>
            </a:r>
          </a:p>
        </p:txBody>
      </p:sp>
      <p:sp>
        <p:nvSpPr>
          <p:cNvPr id="3" name="Content Placeholder 2"/>
          <p:cNvSpPr>
            <a:spLocks noGrp="1"/>
          </p:cNvSpPr>
          <p:nvPr>
            <p:ph idx="1"/>
          </p:nvPr>
        </p:nvSpPr>
        <p:spPr/>
        <p:txBody>
          <a:bodyPr/>
          <a:lstStyle/>
          <a:p>
            <a:r>
              <a:rPr lang="en-US" dirty="0"/>
              <a:t>The ACT (Academia-CPESN Transformation) Pharmacy Collaborative is an operational learning and </a:t>
            </a:r>
            <a:r>
              <a:rPr lang="en-US" dirty="0" err="1"/>
              <a:t>ACTing</a:t>
            </a:r>
            <a:r>
              <a:rPr lang="en-US" dirty="0"/>
              <a:t> collaborative between schools of pharmacy and established clinically integrated networks of community-based pharmacies. </a:t>
            </a:r>
          </a:p>
          <a:p>
            <a:r>
              <a:rPr lang="en-US" dirty="0"/>
              <a:t>UB joins the Academia-CPESN Transformation Pharmacy </a:t>
            </a:r>
            <a:r>
              <a:rPr lang="en-US"/>
              <a:t>Collaborative in 2019.</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6A178CC-E4C9-42FA-AFD5-4365043816AC}" type="slidenum">
              <a:rPr lang="en-US" smtClean="0"/>
              <a:t>41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4273122"/>
            <a:ext cx="2965495" cy="2038778"/>
          </a:xfrm>
          <a:prstGeom prst="rect">
            <a:avLst/>
          </a:prstGeom>
        </p:spPr>
      </p:pic>
    </p:spTree>
    <p:extLst>
      <p:ext uri="{BB962C8B-B14F-4D97-AF65-F5344CB8AC3E}">
        <p14:creationId xmlns:p14="http://schemas.microsoft.com/office/powerpoint/2010/main" val="1490100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60BE07-33F5-476B-9419-C8D0E8A50470}"/>
              </a:ext>
            </a:extLst>
          </p:cNvPr>
          <p:cNvSpPr>
            <a:spLocks noGrp="1"/>
          </p:cNvSpPr>
          <p:nvPr>
            <p:ph type="body" sz="quarter" idx="10"/>
          </p:nvPr>
        </p:nvSpPr>
        <p:spPr/>
        <p:txBody>
          <a:bodyPr/>
          <a:lstStyle/>
          <a:p>
            <a:pPr algn="l"/>
            <a:r>
              <a:rPr lang="en-US" dirty="0"/>
              <a:t>CPESN / ACT – Synergy </a:t>
            </a:r>
          </a:p>
        </p:txBody>
      </p:sp>
      <p:sp>
        <p:nvSpPr>
          <p:cNvPr id="3" name="Text Placeholder 2">
            <a:extLst>
              <a:ext uri="{FF2B5EF4-FFF2-40B4-BE49-F238E27FC236}">
                <a16:creationId xmlns:a16="http://schemas.microsoft.com/office/drawing/2014/main" id="{5264CFB5-7FFA-4520-B6CC-AD52EE961CCF}"/>
              </a:ext>
            </a:extLst>
          </p:cNvPr>
          <p:cNvSpPr>
            <a:spLocks noGrp="1"/>
          </p:cNvSpPr>
          <p:nvPr>
            <p:ph type="body" sz="quarter" idx="11"/>
          </p:nvPr>
        </p:nvSpPr>
        <p:spPr/>
        <p:txBody>
          <a:bodyPr/>
          <a:lstStyle/>
          <a:p>
            <a:pPr marL="342900" indent="-342900">
              <a:buFont typeface="Wingdings" panose="05000000000000000000" pitchFamily="2" charset="2"/>
              <a:buChar char="Ø"/>
            </a:pPr>
            <a:r>
              <a:rPr lang="en-US" dirty="0"/>
              <a:t>CPESN: </a:t>
            </a:r>
          </a:p>
          <a:p>
            <a:pPr marL="1028700" lvl="1" indent="-342900">
              <a:buFont typeface="Wingdings" panose="05000000000000000000" pitchFamily="2" charset="2"/>
              <a:buChar char="Ø"/>
            </a:pPr>
            <a:r>
              <a:rPr lang="en-US" dirty="0"/>
              <a:t>Pharmacy networks working to bring about</a:t>
            </a:r>
          </a:p>
          <a:p>
            <a:pPr lvl="1" indent="0">
              <a:buNone/>
            </a:pPr>
            <a:r>
              <a:rPr lang="en-US" dirty="0"/>
              <a:t>network development, quality, </a:t>
            </a:r>
          </a:p>
          <a:p>
            <a:pPr lvl="1" indent="0">
              <a:buNone/>
            </a:pPr>
            <a:r>
              <a:rPr lang="en-US" dirty="0"/>
              <a:t>payer engagements</a:t>
            </a:r>
          </a:p>
          <a:p>
            <a:pPr marL="342900" indent="-342900">
              <a:buFont typeface="Wingdings" panose="05000000000000000000" pitchFamily="2" charset="2"/>
              <a:buChar char="Ø"/>
            </a:pPr>
            <a:r>
              <a:rPr lang="en-US" dirty="0"/>
              <a:t>ACT:</a:t>
            </a:r>
          </a:p>
          <a:p>
            <a:pPr marL="1028700" lvl="1" indent="-342900">
              <a:buFont typeface="Wingdings" panose="05000000000000000000" pitchFamily="2" charset="2"/>
              <a:buChar char="Ø"/>
            </a:pPr>
            <a:r>
              <a:rPr lang="en-US" dirty="0"/>
              <a:t>Learners, faculty come together to promote</a:t>
            </a:r>
          </a:p>
          <a:p>
            <a:pPr lvl="1" indent="0">
              <a:buNone/>
            </a:pPr>
            <a:r>
              <a:rPr lang="en-US" dirty="0"/>
              <a:t>student engagement, curriculum development,</a:t>
            </a:r>
          </a:p>
          <a:p>
            <a:pPr lvl="1" indent="0">
              <a:buNone/>
            </a:pPr>
            <a:r>
              <a:rPr lang="en-US" dirty="0"/>
              <a:t>research</a:t>
            </a:r>
          </a:p>
          <a:p>
            <a:pPr marL="342900" indent="-342900">
              <a:buFont typeface="Wingdings" panose="05000000000000000000" pitchFamily="2" charset="2"/>
              <a:buChar char="Ø"/>
            </a:pPr>
            <a:r>
              <a:rPr lang="en-US" dirty="0"/>
              <a:t>Synergy:</a:t>
            </a:r>
          </a:p>
          <a:p>
            <a:pPr marL="1028700" lvl="1" indent="-342900">
              <a:buFont typeface="Wingdings" panose="05000000000000000000" pitchFamily="2" charset="2"/>
              <a:buChar char="Ø"/>
            </a:pPr>
            <a:r>
              <a:rPr lang="en-US" dirty="0"/>
              <a:t>Collaborative projects, student rotations (ACPHS Examples)</a:t>
            </a:r>
          </a:p>
          <a:p>
            <a:pPr lvl="1" indent="0">
              <a:buNone/>
            </a:pPr>
            <a:r>
              <a:rPr lang="en-US" dirty="0"/>
              <a:t>grants, practice transformation (Flip the Pharmacy), innovation</a:t>
            </a:r>
          </a:p>
          <a:p>
            <a:pPr lvl="1" indent="0">
              <a:buNone/>
            </a:pPr>
            <a:endParaRPr lang="en-US" dirty="0"/>
          </a:p>
        </p:txBody>
      </p:sp>
      <p:graphicFrame>
        <p:nvGraphicFramePr>
          <p:cNvPr id="5" name="Diagram 4">
            <a:extLst>
              <a:ext uri="{FF2B5EF4-FFF2-40B4-BE49-F238E27FC236}">
                <a16:creationId xmlns:a16="http://schemas.microsoft.com/office/drawing/2014/main" id="{2C8C3E0A-59CD-4BFC-8DA9-D12F7E97E125}"/>
              </a:ext>
            </a:extLst>
          </p:cNvPr>
          <p:cNvGraphicFramePr/>
          <p:nvPr/>
        </p:nvGraphicFramePr>
        <p:xfrm>
          <a:off x="6850845" y="466235"/>
          <a:ext cx="46468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325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Plan</a:t>
            </a:r>
          </a:p>
        </p:txBody>
      </p:sp>
      <p:sp>
        <p:nvSpPr>
          <p:cNvPr id="3" name="Content Placeholder 2"/>
          <p:cNvSpPr>
            <a:spLocks noGrp="1"/>
          </p:cNvSpPr>
          <p:nvPr>
            <p:ph idx="1"/>
          </p:nvPr>
        </p:nvSpPr>
        <p:spPr>
          <a:xfrm>
            <a:off x="567267" y="1410758"/>
            <a:ext cx="10515600" cy="4351338"/>
          </a:xfrm>
        </p:spPr>
        <p:txBody>
          <a:bodyPr>
            <a:normAutofit/>
          </a:bodyPr>
          <a:lstStyle/>
          <a:p>
            <a:r>
              <a:rPr lang="en-US" b="1" i="1" dirty="0"/>
              <a:t>Launch</a:t>
            </a:r>
            <a:r>
              <a:rPr lang="en-US" dirty="0"/>
              <a:t> many Enhanced Service Networks</a:t>
            </a:r>
          </a:p>
          <a:p>
            <a:pPr lvl="1"/>
            <a:r>
              <a:rPr lang="en-US" dirty="0"/>
              <a:t>NYS (Currently 3 active): NYC, Upstate, and WNY</a:t>
            </a:r>
          </a:p>
          <a:p>
            <a:r>
              <a:rPr lang="en-US" dirty="0"/>
              <a:t>Explore </a:t>
            </a:r>
            <a:r>
              <a:rPr lang="en-US" b="1" i="1" dirty="0"/>
              <a:t>opportunities for collaboration </a:t>
            </a:r>
            <a:r>
              <a:rPr lang="en-US" dirty="0"/>
              <a:t>with value purchasers</a:t>
            </a:r>
          </a:p>
          <a:p>
            <a:r>
              <a:rPr lang="en-US" dirty="0"/>
              <a:t>Establish </a:t>
            </a:r>
            <a:r>
              <a:rPr lang="en-US" b="1" i="1" dirty="0"/>
              <a:t>patient referral patterns </a:t>
            </a:r>
            <a:r>
              <a:rPr lang="en-US" dirty="0"/>
              <a:t>to network pharmacies</a:t>
            </a:r>
          </a:p>
          <a:p>
            <a:r>
              <a:rPr lang="en-US" b="1" i="1" dirty="0"/>
              <a:t>Leverage</a:t>
            </a:r>
            <a:r>
              <a:rPr lang="en-US" dirty="0"/>
              <a:t> clinical activities performed by community pharmacies to mitigate risk against narrow networking or reimbursement reductions on product distribution</a:t>
            </a:r>
          </a:p>
          <a:p>
            <a:r>
              <a:rPr lang="en-US" dirty="0"/>
              <a:t>Establish relationships and </a:t>
            </a:r>
            <a:r>
              <a:rPr lang="en-US" b="1" i="1" dirty="0"/>
              <a:t>reimbursement models with medical benefit</a:t>
            </a:r>
            <a:r>
              <a:rPr lang="en-US" dirty="0"/>
              <a:t> side of payer infrastructure</a:t>
            </a:r>
          </a:p>
        </p:txBody>
      </p:sp>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3765071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Issues to Enhanced Service Network</a:t>
            </a:r>
          </a:p>
        </p:txBody>
      </p:sp>
      <p:sp>
        <p:nvSpPr>
          <p:cNvPr id="3" name="Content Placeholder 2"/>
          <p:cNvSpPr>
            <a:spLocks noGrp="1"/>
          </p:cNvSpPr>
          <p:nvPr>
            <p:ph idx="1"/>
          </p:nvPr>
        </p:nvSpPr>
        <p:spPr>
          <a:xfrm>
            <a:off x="711200" y="1283759"/>
            <a:ext cx="10515600" cy="4351338"/>
          </a:xfrm>
          <a:noFill/>
        </p:spPr>
        <p:txBody>
          <a:bodyPr/>
          <a:lstStyle/>
          <a:p>
            <a:r>
              <a:rPr lang="en-US" dirty="0"/>
              <a:t>How to scale team-based medication optimization efforts?</a:t>
            </a:r>
          </a:p>
          <a:p>
            <a:r>
              <a:rPr lang="en-US" dirty="0"/>
              <a:t>How do you change the workflow of a community pharmacy?</a:t>
            </a:r>
          </a:p>
          <a:p>
            <a:r>
              <a:rPr lang="en-US" dirty="0"/>
              <a:t>How do you evolve payment systems (e.g. – sell quality)? </a:t>
            </a:r>
          </a:p>
          <a:p>
            <a:r>
              <a:rPr lang="en-US" dirty="0"/>
              <a:t>How do you establish a network while maintaining autonomy? </a:t>
            </a:r>
          </a:p>
          <a:p>
            <a:r>
              <a:rPr lang="en-US" dirty="0"/>
              <a:t>Who will establish an equitable referral system? </a:t>
            </a:r>
          </a:p>
          <a:p>
            <a:r>
              <a:rPr lang="en-US" dirty="0"/>
              <a:t>What standards will be set and how to you evaluate quality?</a:t>
            </a:r>
          </a:p>
          <a:p>
            <a:r>
              <a:rPr lang="en-US" dirty="0"/>
              <a:t>Others issues? </a:t>
            </a:r>
          </a:p>
          <a:p>
            <a:pPr marL="0" indent="0" algn="ctr">
              <a:buNone/>
            </a:pPr>
            <a:br>
              <a:rPr lang="en-US" dirty="0"/>
            </a:b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343209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Issues to Enhanced Service Networks</a:t>
            </a:r>
          </a:p>
        </p:txBody>
      </p:sp>
      <p:sp>
        <p:nvSpPr>
          <p:cNvPr id="3" name="Content Placeholder 2"/>
          <p:cNvSpPr>
            <a:spLocks noGrp="1"/>
          </p:cNvSpPr>
          <p:nvPr>
            <p:ph idx="1"/>
          </p:nvPr>
        </p:nvSpPr>
        <p:spPr>
          <a:xfrm>
            <a:off x="838200" y="1241425"/>
            <a:ext cx="10515600" cy="4351338"/>
          </a:xfrm>
          <a:noFill/>
        </p:spPr>
        <p:txBody>
          <a:bodyPr numCol="2"/>
          <a:lstStyle/>
          <a:p>
            <a:r>
              <a:rPr lang="en-US" sz="2400" dirty="0"/>
              <a:t>How to scale team-based medication optimization efforts?</a:t>
            </a:r>
          </a:p>
          <a:p>
            <a:pPr lvl="1"/>
            <a:r>
              <a:rPr lang="en-US" sz="2000" dirty="0">
                <a:solidFill>
                  <a:srgbClr val="FF0000"/>
                </a:solidFill>
              </a:rPr>
              <a:t>Increase technician role, technology, others? </a:t>
            </a:r>
          </a:p>
          <a:p>
            <a:r>
              <a:rPr lang="en-US" sz="2400" dirty="0"/>
              <a:t>How do you change the workflow of a community pharmacy?</a:t>
            </a:r>
          </a:p>
          <a:p>
            <a:pPr lvl="1"/>
            <a:r>
              <a:rPr lang="en-US" sz="2000" dirty="0">
                <a:solidFill>
                  <a:srgbClr val="FF0000"/>
                </a:solidFill>
              </a:rPr>
              <a:t>Add automation, sync all chronic care patients, others? </a:t>
            </a:r>
          </a:p>
          <a:p>
            <a:r>
              <a:rPr lang="en-US" sz="2400" dirty="0"/>
              <a:t>How do you evolve payment systems (e.g. – sell quality)? </a:t>
            </a:r>
          </a:p>
          <a:p>
            <a:pPr lvl="1"/>
            <a:r>
              <a:rPr lang="en-US" sz="2000" dirty="0">
                <a:solidFill>
                  <a:srgbClr val="FF0000"/>
                </a:solidFill>
              </a:rPr>
              <a:t>Get into smaller contracts to prove worth, go after medical outcomes [examples]</a:t>
            </a:r>
          </a:p>
          <a:p>
            <a:r>
              <a:rPr lang="en-US" sz="2400" dirty="0"/>
              <a:t>How do you establish a network while maintaining autonomy? </a:t>
            </a:r>
          </a:p>
          <a:p>
            <a:pPr lvl="1"/>
            <a:r>
              <a:rPr lang="en-US" sz="1800" dirty="0">
                <a:solidFill>
                  <a:srgbClr val="FF0000"/>
                </a:solidFill>
              </a:rPr>
              <a:t>Clinically integrated networks, creating legal structure </a:t>
            </a:r>
          </a:p>
          <a:p>
            <a:r>
              <a:rPr lang="en-US" sz="2000" dirty="0"/>
              <a:t>Who will establish an equitable referral system? </a:t>
            </a:r>
          </a:p>
          <a:p>
            <a:pPr lvl="1"/>
            <a:r>
              <a:rPr lang="en-US" sz="1800" dirty="0">
                <a:solidFill>
                  <a:srgbClr val="FF0000"/>
                </a:solidFill>
              </a:rPr>
              <a:t>Workgroups within CPESN local networks </a:t>
            </a:r>
          </a:p>
          <a:p>
            <a:r>
              <a:rPr lang="en-US" sz="2000" dirty="0"/>
              <a:t>What standards will be set and how to you evaluate quality?</a:t>
            </a:r>
          </a:p>
          <a:p>
            <a:pPr lvl="1"/>
            <a:r>
              <a:rPr lang="en-US" sz="1600" dirty="0">
                <a:solidFill>
                  <a:srgbClr val="FF0000"/>
                </a:solidFill>
              </a:rPr>
              <a:t>CPESN local Network Standards </a:t>
            </a:r>
          </a:p>
        </p:txBody>
      </p:sp>
      <p:sp>
        <p:nvSpPr>
          <p:cNvPr id="4" name="Slide Number Placeholder 3"/>
          <p:cNvSpPr>
            <a:spLocks noGrp="1"/>
          </p:cNvSpPr>
          <p:nvPr>
            <p:ph type="sldNum" sz="quarter" idx="12"/>
          </p:nvPr>
        </p:nvSpPr>
        <p:spPr/>
        <p:txBody>
          <a:bodyPr/>
          <a:lstStyle/>
          <a:p>
            <a:fld id="{26A178CC-E4C9-42FA-AFD5-4365043816AC}"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45453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Future of Filling Prescriptions Fast, Accurate, and Cheap</a:t>
            </a:r>
          </a:p>
        </p:txBody>
      </p:sp>
      <p:sp>
        <p:nvSpPr>
          <p:cNvPr id="4" name="Slide Number Placeholder 3"/>
          <p:cNvSpPr>
            <a:spLocks noGrp="1"/>
          </p:cNvSpPr>
          <p:nvPr>
            <p:ph type="sldNum" sz="quarter" idx="12"/>
          </p:nvPr>
        </p:nvSpPr>
        <p:spPr/>
        <p:txBody>
          <a:bodyPr/>
          <a:lstStyle/>
          <a:p>
            <a:fld id="{26A178CC-E4C9-42FA-AFD5-4365043816AC}" type="slidenum">
              <a:rPr lang="en-US" smtClean="0"/>
              <a:t>5</a:t>
            </a:fld>
            <a:endParaRPr lang="en-US"/>
          </a:p>
        </p:txBody>
      </p:sp>
      <p:pic>
        <p:nvPicPr>
          <p:cNvPr id="6" name="Picture 5" descr="CPESN USA Intro Presentation.New York Updated - PowerPoint"/>
          <p:cNvPicPr>
            <a:picLocks noChangeAspect="1"/>
          </p:cNvPicPr>
          <p:nvPr/>
        </p:nvPicPr>
        <p:blipFill rotWithShape="1">
          <a:blip r:embed="rId2">
            <a:extLst>
              <a:ext uri="{28A0092B-C50C-407E-A947-70E740481C1C}">
                <a14:useLocalDpi xmlns:a14="http://schemas.microsoft.com/office/drawing/2010/main" val="0"/>
              </a:ext>
            </a:extLst>
          </a:blip>
          <a:srcRect l="35833" t="31603" r="18194" b="27259"/>
          <a:stretch/>
        </p:blipFill>
        <p:spPr>
          <a:xfrm>
            <a:off x="1642533" y="1549400"/>
            <a:ext cx="8610600" cy="4188238"/>
          </a:xfrm>
          <a:prstGeom prst="rect">
            <a:avLst/>
          </a:prstGeom>
        </p:spPr>
      </p:pic>
    </p:spTree>
    <p:extLst>
      <p:ext uri="{BB962C8B-B14F-4D97-AF65-F5344CB8AC3E}">
        <p14:creationId xmlns:p14="http://schemas.microsoft.com/office/powerpoint/2010/main" val="429230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Community Pharmacy </a:t>
            </a:r>
          </a:p>
        </p:txBody>
      </p:sp>
      <p:pic>
        <p:nvPicPr>
          <p:cNvPr id="5" name="Content Placeholder 4" descr="CPESN USA Intro Presentation.New York Updated - PowerPoint"/>
          <p:cNvPicPr>
            <a:picLocks noGrp="1" noChangeAspect="1"/>
          </p:cNvPicPr>
          <p:nvPr>
            <p:ph idx="1"/>
          </p:nvPr>
        </p:nvPicPr>
        <p:blipFill rotWithShape="1">
          <a:blip r:embed="rId3">
            <a:extLst>
              <a:ext uri="{28A0092B-C50C-407E-A947-70E740481C1C}">
                <a14:useLocalDpi xmlns:a14="http://schemas.microsoft.com/office/drawing/2010/main" val="0"/>
              </a:ext>
            </a:extLst>
          </a:blip>
          <a:srcRect l="44606" t="29260" r="27049" b="27934"/>
          <a:stretch/>
        </p:blipFill>
        <p:spPr>
          <a:xfrm>
            <a:off x="3305819" y="1183461"/>
            <a:ext cx="5580361" cy="4580894"/>
          </a:xfrm>
        </p:spPr>
      </p:pic>
      <p:sp>
        <p:nvSpPr>
          <p:cNvPr id="4" name="Slide Number Placeholder 3"/>
          <p:cNvSpPr>
            <a:spLocks noGrp="1"/>
          </p:cNvSpPr>
          <p:nvPr>
            <p:ph type="sldNum" sz="quarter" idx="12"/>
          </p:nvPr>
        </p:nvSpPr>
        <p:spPr/>
        <p:txBody>
          <a:bodyPr/>
          <a:lstStyle/>
          <a:p>
            <a:fld id="{26A178CC-E4C9-42FA-AFD5-4365043816AC}" type="slidenum">
              <a:rPr lang="en-US" smtClean="0"/>
              <a:t>6</a:t>
            </a:fld>
            <a:endParaRPr lang="en-US"/>
          </a:p>
        </p:txBody>
      </p:sp>
    </p:spTree>
    <p:extLst>
      <p:ext uri="{BB962C8B-B14F-4D97-AF65-F5344CB8AC3E}">
        <p14:creationId xmlns:p14="http://schemas.microsoft.com/office/powerpoint/2010/main" val="40592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Positioned to go after the Medical Dollar</a:t>
            </a:r>
          </a:p>
        </p:txBody>
      </p:sp>
      <p:pic>
        <p:nvPicPr>
          <p:cNvPr id="5" name="Content Placeholder 4" descr="CPESN USA Intro Presentation.New York Updated - PowerPoint"/>
          <p:cNvPicPr>
            <a:picLocks noGrp="1" noChangeAspect="1"/>
          </p:cNvPicPr>
          <p:nvPr>
            <p:ph idx="1"/>
          </p:nvPr>
        </p:nvPicPr>
        <p:blipFill rotWithShape="1">
          <a:blip r:embed="rId3">
            <a:extLst>
              <a:ext uri="{28A0092B-C50C-407E-A947-70E740481C1C}">
                <a14:useLocalDpi xmlns:a14="http://schemas.microsoft.com/office/drawing/2010/main" val="0"/>
              </a:ext>
            </a:extLst>
          </a:blip>
          <a:srcRect l="40375" t="28287" r="23347" b="32020"/>
          <a:stretch/>
        </p:blipFill>
        <p:spPr>
          <a:xfrm>
            <a:off x="2573868" y="1306382"/>
            <a:ext cx="7255934" cy="4315485"/>
          </a:xfrm>
        </p:spPr>
      </p:pic>
      <p:sp>
        <p:nvSpPr>
          <p:cNvPr id="4" name="Slide Number Placeholder 3"/>
          <p:cNvSpPr>
            <a:spLocks noGrp="1"/>
          </p:cNvSpPr>
          <p:nvPr>
            <p:ph type="sldNum" sz="quarter" idx="12"/>
          </p:nvPr>
        </p:nvSpPr>
        <p:spPr/>
        <p:txBody>
          <a:bodyPr/>
          <a:lstStyle/>
          <a:p>
            <a:fld id="{26A178CC-E4C9-42FA-AFD5-4365043816AC}" type="slidenum">
              <a:rPr lang="en-US" smtClean="0"/>
              <a:t>7</a:t>
            </a:fld>
            <a:endParaRPr lang="en-US"/>
          </a:p>
        </p:txBody>
      </p:sp>
    </p:spTree>
    <p:extLst>
      <p:ext uri="{BB962C8B-B14F-4D97-AF65-F5344CB8AC3E}">
        <p14:creationId xmlns:p14="http://schemas.microsoft.com/office/powerpoint/2010/main" val="140957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Pharmacy Key Value Proposition: </a:t>
            </a:r>
            <a:br>
              <a:rPr lang="en-US" dirty="0"/>
            </a:br>
            <a:r>
              <a:rPr lang="en-US" dirty="0"/>
              <a:t>Leveraging Frequent “Touches”</a:t>
            </a:r>
          </a:p>
        </p:txBody>
      </p:sp>
      <p:pic>
        <p:nvPicPr>
          <p:cNvPr id="5" name="Content Placeholder 4" descr="CPESN USA Intro Presentation.New York Updated - PowerPoint"/>
          <p:cNvPicPr>
            <a:picLocks noGrp="1" noChangeAspect="1"/>
          </p:cNvPicPr>
          <p:nvPr>
            <p:ph idx="1"/>
          </p:nvPr>
        </p:nvPicPr>
        <p:blipFill rotWithShape="1">
          <a:blip r:embed="rId2">
            <a:extLst>
              <a:ext uri="{28A0092B-C50C-407E-A947-70E740481C1C}">
                <a14:useLocalDpi xmlns:a14="http://schemas.microsoft.com/office/drawing/2010/main" val="0"/>
              </a:ext>
            </a:extLst>
          </a:blip>
          <a:srcRect l="37625" t="30038" r="19751" b="32214"/>
          <a:stretch/>
        </p:blipFill>
        <p:spPr>
          <a:xfrm>
            <a:off x="2006600" y="1854200"/>
            <a:ext cx="7899399" cy="3802690"/>
          </a:xfrm>
        </p:spPr>
      </p:pic>
      <p:sp>
        <p:nvSpPr>
          <p:cNvPr id="4" name="Slide Number Placeholder 3"/>
          <p:cNvSpPr>
            <a:spLocks noGrp="1"/>
          </p:cNvSpPr>
          <p:nvPr>
            <p:ph type="sldNum" sz="quarter" idx="12"/>
          </p:nvPr>
        </p:nvSpPr>
        <p:spPr/>
        <p:txBody>
          <a:bodyPr/>
          <a:lstStyle/>
          <a:p>
            <a:fld id="{26A178CC-E4C9-42FA-AFD5-4365043816AC}" type="slidenum">
              <a:rPr lang="en-US" smtClean="0"/>
              <a:t>8</a:t>
            </a:fld>
            <a:endParaRPr lang="en-US"/>
          </a:p>
        </p:txBody>
      </p:sp>
    </p:spTree>
    <p:extLst>
      <p:ext uri="{BB962C8B-B14F-4D97-AF65-F5344CB8AC3E}">
        <p14:creationId xmlns:p14="http://schemas.microsoft.com/office/powerpoint/2010/main" val="165746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Pharmacy Enhanced</a:t>
            </a:r>
            <a:br>
              <a:rPr lang="en-US" dirty="0"/>
            </a:br>
            <a:r>
              <a:rPr lang="en-US" dirty="0"/>
              <a:t>Services Networks (CPESN)</a:t>
            </a:r>
          </a:p>
        </p:txBody>
      </p:sp>
      <p:sp>
        <p:nvSpPr>
          <p:cNvPr id="3" name="Content Placeholder 2"/>
          <p:cNvSpPr>
            <a:spLocks noGrp="1"/>
          </p:cNvSpPr>
          <p:nvPr>
            <p:ph idx="1"/>
          </p:nvPr>
        </p:nvSpPr>
        <p:spPr/>
        <p:txBody>
          <a:bodyPr>
            <a:normAutofit lnSpcReduction="10000"/>
          </a:bodyPr>
          <a:lstStyle/>
          <a:p>
            <a:r>
              <a:rPr lang="en-US" b="1" dirty="0"/>
              <a:t>Enhanced Pharmacy Services - </a:t>
            </a:r>
            <a:r>
              <a:rPr lang="en-US" dirty="0"/>
              <a:t>Services that </a:t>
            </a:r>
            <a:r>
              <a:rPr lang="en-US" i="1" dirty="0"/>
              <a:t>transcend conventional requirements of an outpatient pharmacy program </a:t>
            </a:r>
            <a:r>
              <a:rPr lang="en-US" dirty="0"/>
              <a:t>contract that are </a:t>
            </a:r>
            <a:r>
              <a:rPr lang="en-US" i="1" dirty="0"/>
              <a:t>focused on improving clinical and global patient outcomes</a:t>
            </a:r>
          </a:p>
          <a:p>
            <a:r>
              <a:rPr lang="en-US" dirty="0"/>
              <a:t>Provide a venue to connect pharmacists and other pharmacy stakeholders who have interest in delivery of financially sustainable, patient-centered care beyond traditional dispensing services</a:t>
            </a:r>
          </a:p>
          <a:p>
            <a:r>
              <a:rPr lang="en-US" dirty="0"/>
              <a:t>Examples include, but are not limited to:</a:t>
            </a:r>
          </a:p>
          <a:p>
            <a:pPr lvl="1"/>
            <a:r>
              <a:rPr lang="en-US" dirty="0"/>
              <a:t>In-home delivery with patient status review</a:t>
            </a:r>
          </a:p>
          <a:p>
            <a:pPr lvl="1"/>
            <a:r>
              <a:rPr lang="en-US" dirty="0"/>
              <a:t>Medication synchronization with clinical review</a:t>
            </a:r>
          </a:p>
          <a:p>
            <a:pPr lvl="1"/>
            <a:r>
              <a:rPr lang="en-US" dirty="0"/>
              <a:t>Adherence packaging with patient coaching</a:t>
            </a:r>
          </a:p>
          <a:p>
            <a:pPr lvl="1"/>
            <a:r>
              <a:rPr lang="en-US" dirty="0"/>
              <a:t>Care management services</a:t>
            </a:r>
          </a:p>
        </p:txBody>
      </p:sp>
      <p:sp>
        <p:nvSpPr>
          <p:cNvPr id="4" name="Slide Number Placeholder 3"/>
          <p:cNvSpPr>
            <a:spLocks noGrp="1"/>
          </p:cNvSpPr>
          <p:nvPr>
            <p:ph type="sldNum" sz="quarter" idx="12"/>
          </p:nvPr>
        </p:nvSpPr>
        <p:spPr/>
        <p:txBody>
          <a:bodyPr/>
          <a:lstStyle/>
          <a:p>
            <a:fld id="{26A178CC-E4C9-42FA-AFD5-4365043816AC}" type="slidenum">
              <a:rPr lang="en-US" smtClean="0"/>
              <a:t>9</a:t>
            </a:fld>
            <a:endParaRPr lang="en-US"/>
          </a:p>
        </p:txBody>
      </p:sp>
    </p:spTree>
    <p:extLst>
      <p:ext uri="{BB962C8B-B14F-4D97-AF65-F5344CB8AC3E}">
        <p14:creationId xmlns:p14="http://schemas.microsoft.com/office/powerpoint/2010/main" val="4243608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6403</TotalTime>
  <Words>3260</Words>
  <Application>Microsoft Office PowerPoint</Application>
  <PresentationFormat>Widescreen</PresentationFormat>
  <Paragraphs>325</Paragraphs>
  <Slides>45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Helvetica</vt:lpstr>
      <vt:lpstr>Times New Roman</vt:lpstr>
      <vt:lpstr>Wingdings</vt:lpstr>
      <vt:lpstr>Office Theme</vt:lpstr>
      <vt:lpstr>PowerPoint Presentation</vt:lpstr>
      <vt:lpstr>PowerPoint Presentation</vt:lpstr>
      <vt:lpstr>The world is changing around you, but you haven’t changed </vt:lpstr>
      <vt:lpstr>Pharmacy Strategies for the Future?</vt:lpstr>
      <vt:lpstr>The Future of Filling Prescriptions Fast, Accurate, and Cheap</vt:lpstr>
      <vt:lpstr>Threats to Community Pharmacy </vt:lpstr>
      <vt:lpstr>Positioned to go after the Medical Dollar</vt:lpstr>
      <vt:lpstr>Community Pharmacy Key Value Proposition:  Leveraging Frequent “Touches”</vt:lpstr>
      <vt:lpstr>Community Pharmacy Enhanced Services Networks (CPESN)</vt:lpstr>
      <vt:lpstr>CPESN Pharmacies are Focused on More than just Filling Prescriptions </vt:lpstr>
      <vt:lpstr>NYCPS Newsletter Update May 2021</vt:lpstr>
      <vt:lpstr>Local, Community-Based Pharmacy</vt:lpstr>
      <vt:lpstr>Fee-For-Service versus Population Management</vt:lpstr>
      <vt:lpstr>Population Analysis –  Network Savings</vt:lpstr>
      <vt:lpstr>PowerPoint Presentation</vt:lpstr>
      <vt:lpstr>Changing Pharmacy Market</vt:lpstr>
      <vt:lpstr>Purpose (Objectives) of Enhanced Service Networks </vt:lpstr>
      <vt:lpstr>Current Issues to Enhanced Service Network</vt:lpstr>
      <vt:lpstr>Characteristics of the Enhanced Service Networks</vt:lpstr>
      <vt:lpstr>Enhanced Service Networks Participation Criteria</vt:lpstr>
      <vt:lpstr>Enhanced Service Networks Participation Criteria – Continued </vt:lpstr>
      <vt:lpstr>Enhanced Services</vt:lpstr>
      <vt:lpstr>Enhanced Service - Gain profit</vt:lpstr>
      <vt:lpstr>Types of Enhanced Services*</vt:lpstr>
      <vt:lpstr>Identifying Ideal Patients for  Local, Community-Based Pharmacy</vt:lpstr>
      <vt:lpstr>Enhanced Services – Financial Model</vt:lpstr>
      <vt:lpstr>Characteristics of Clinically Integrated Networks (CIN)</vt:lpstr>
      <vt:lpstr>Clinically Integrated Network of Pharmacy Providers </vt:lpstr>
      <vt:lpstr>Keys to a Clinically Integrated Network </vt:lpstr>
      <vt:lpstr>Local CPESN Network Structure CPESN Launch Plan</vt:lpstr>
      <vt:lpstr>Local CPESN Network Structure CPESN Launch Plan</vt:lpstr>
      <vt:lpstr>Local CPESN Network Structure</vt:lpstr>
      <vt:lpstr>National Scan of Emerging CPESN USA Networks</vt:lpstr>
      <vt:lpstr>Fall 2016 CPESN USA – Network(s) Status</vt:lpstr>
      <vt:lpstr>Fall 2017 CPESN USA – Network(s) Status</vt:lpstr>
      <vt:lpstr>Spring 2018 - CPESN USA – Network(s) Status</vt:lpstr>
      <vt:lpstr>Fall 2019 - Local CPESN Networks Across America</vt:lpstr>
      <vt:lpstr>Fall 2020 - Local CPESN Networks Across America</vt:lpstr>
      <vt:lpstr>Fall 2021 - CPESN Networks Across America</vt:lpstr>
      <vt:lpstr>PowerPoint Presentation</vt:lpstr>
      <vt:lpstr>Academia-CPESN</vt:lpstr>
      <vt:lpstr>PowerPoint Presentation</vt:lpstr>
      <vt:lpstr>Long Term Plan</vt:lpstr>
      <vt:lpstr>Current Issues to Enhanced Service Network</vt:lpstr>
      <vt:lpstr>Current Issues to Enhanced Service Networks</vt:lpstr>
    </vt:vector>
  </TitlesOfParts>
  <Company>University at Buffalo SoPPS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Sweet, Kara</dc:creator>
  <cp:lastModifiedBy>Christopher Daly</cp:lastModifiedBy>
  <cp:revision>63</cp:revision>
  <cp:lastPrinted>2018-12-02T20:26:26Z</cp:lastPrinted>
  <dcterms:created xsi:type="dcterms:W3CDTF">2016-07-01T14:00:22Z</dcterms:created>
  <dcterms:modified xsi:type="dcterms:W3CDTF">2021-12-10T13:48:37Z</dcterms:modified>
</cp:coreProperties>
</file>